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3"/>
  </p:sldMasterIdLst>
  <p:notesMasterIdLst>
    <p:notesMasterId r:id="rId21"/>
  </p:notesMasterIdLst>
  <p:sldIdLst>
    <p:sldId id="260" r:id="rId4"/>
    <p:sldId id="286" r:id="rId5"/>
    <p:sldId id="263" r:id="rId6"/>
    <p:sldId id="259" r:id="rId7"/>
    <p:sldId id="261" r:id="rId8"/>
    <p:sldId id="332" r:id="rId9"/>
    <p:sldId id="333" r:id="rId10"/>
    <p:sldId id="334" r:id="rId11"/>
    <p:sldId id="266" r:id="rId12"/>
    <p:sldId id="378" r:id="rId13"/>
    <p:sldId id="380" r:id="rId14"/>
    <p:sldId id="381" r:id="rId15"/>
    <p:sldId id="307" r:id="rId16"/>
    <p:sldId id="308" r:id="rId17"/>
    <p:sldId id="309" r:id="rId18"/>
    <p:sldId id="310" r:id="rId19"/>
    <p:sldId id="270" r:id="rId20"/>
    <p:sldId id="355" r:id="rId22"/>
    <p:sldId id="358" r:id="rId23"/>
    <p:sldId id="402" r:id="rId24"/>
    <p:sldId id="404" r:id="rId25"/>
    <p:sldId id="361" r:id="rId26"/>
    <p:sldId id="362" r:id="rId27"/>
    <p:sldId id="279" r:id="rId28"/>
    <p:sldId id="271" r:id="rId29"/>
    <p:sldId id="272" r:id="rId30"/>
    <p:sldId id="277" r:id="rId31"/>
    <p:sldId id="326" r:id="rId32"/>
    <p:sldId id="327" r:id="rId33"/>
    <p:sldId id="328" r:id="rId34"/>
    <p:sldId id="276" r:id="rId35"/>
    <p:sldId id="282" r:id="rId36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6361"/>
    <a:srgbClr val="884342"/>
    <a:srgbClr val="A4504E"/>
    <a:srgbClr val="86AD33"/>
    <a:srgbClr val="55843F"/>
    <a:srgbClr val="3A54D6"/>
    <a:srgbClr val="4438AF"/>
    <a:srgbClr val="ECC039"/>
    <a:srgbClr val="25374D"/>
    <a:srgbClr val="D07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31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gs" Target="tags/tag210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F2E55"/>
              </a:gs>
              <a:gs pos="94000">
                <a:srgbClr val="000E2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21082410">
            <a:off x="-573391" y="1738896"/>
            <a:ext cx="14010190" cy="6796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TextBox 4"/>
          <p:cNvSpPr txBox="1"/>
          <p:nvPr userDrawn="1"/>
        </p:nvSpPr>
        <p:spPr>
          <a:xfrm>
            <a:off x="838200" y="637444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1336535" y="780411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840535" y="780411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602135" y="780411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F2E55"/>
              </a:gs>
              <a:gs pos="94000">
                <a:srgbClr val="000E2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>
            <a:alphaModFix amt="20000"/>
          </a:blip>
          <a:stretch>
            <a:fillRect/>
          </a:stretch>
        </p:blipFill>
        <p:spPr>
          <a:xfrm rot="21082410">
            <a:off x="-573391" y="1012269"/>
            <a:ext cx="14010190" cy="6796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5960" y="360000"/>
            <a:ext cx="10800000" cy="720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95960" y="6356350"/>
            <a:ext cx="2743200" cy="365125"/>
          </a:xfrm>
        </p:spPr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53983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image" Target="../media/image7.png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image" Target="../media/image6.png"/><Relationship Id="rId2" Type="http://schemas.openxmlformats.org/officeDocument/2006/relationships/tags" Target="../tags/tag171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181.xml"/><Relationship Id="rId17" Type="http://schemas.openxmlformats.org/officeDocument/2006/relationships/image" Target="../media/image11.png"/><Relationship Id="rId16" Type="http://schemas.openxmlformats.org/officeDocument/2006/relationships/tags" Target="../tags/tag180.xml"/><Relationship Id="rId15" Type="http://schemas.openxmlformats.org/officeDocument/2006/relationships/tags" Target="../tags/tag179.xml"/><Relationship Id="rId14" Type="http://schemas.openxmlformats.org/officeDocument/2006/relationships/image" Target="../media/image10.png"/><Relationship Id="rId13" Type="http://schemas.openxmlformats.org/officeDocument/2006/relationships/tags" Target="../tags/tag178.xml"/><Relationship Id="rId12" Type="http://schemas.openxmlformats.org/officeDocument/2006/relationships/tags" Target="../tags/tag177.xml"/><Relationship Id="rId11" Type="http://schemas.openxmlformats.org/officeDocument/2006/relationships/image" Target="../media/image9.png"/><Relationship Id="rId10" Type="http://schemas.openxmlformats.org/officeDocument/2006/relationships/tags" Target="../tags/tag176.xml"/><Relationship Id="rId1" Type="http://schemas.openxmlformats.org/officeDocument/2006/relationships/tags" Target="../tags/tag17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8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1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18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tags" Target="../tags/tag18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image" Target="../media/image22.png"/><Relationship Id="rId7" Type="http://schemas.openxmlformats.org/officeDocument/2006/relationships/tags" Target="../tags/tag192.xml"/><Relationship Id="rId6" Type="http://schemas.openxmlformats.org/officeDocument/2006/relationships/image" Target="../media/image21.png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image" Target="../media/image20.png"/><Relationship Id="rId2" Type="http://schemas.openxmlformats.org/officeDocument/2006/relationships/tags" Target="../tags/tag189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94.xml"/><Relationship Id="rId1" Type="http://schemas.openxmlformats.org/officeDocument/2006/relationships/tags" Target="../tags/tag18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image" Target="../media/image23.png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image" Target="../media/image19.png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5.png"/><Relationship Id="rId11" Type="http://schemas.openxmlformats.org/officeDocument/2006/relationships/tags" Target="../tags/tag202.xml"/><Relationship Id="rId10" Type="http://schemas.openxmlformats.org/officeDocument/2006/relationships/image" Target="../media/image24.png"/><Relationship Id="rId1" Type="http://schemas.openxmlformats.org/officeDocument/2006/relationships/tags" Target="../tags/tag19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06.xml"/><Relationship Id="rId5" Type="http://schemas.openxmlformats.org/officeDocument/2006/relationships/image" Target="../media/image27.png"/><Relationship Id="rId4" Type="http://schemas.openxmlformats.org/officeDocument/2006/relationships/tags" Target="../tags/tag205.xml"/><Relationship Id="rId3" Type="http://schemas.openxmlformats.org/officeDocument/2006/relationships/image" Target="../media/image26.png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tags" Target="../tags/tag208.xml"/><Relationship Id="rId2" Type="http://schemas.openxmlformats.org/officeDocument/2006/relationships/image" Target="../media/image28.png"/><Relationship Id="rId1" Type="http://schemas.openxmlformats.org/officeDocument/2006/relationships/tags" Target="../tags/tag207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tags" Target="../tags/tag209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5.jpeg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2" Type="http://schemas.openxmlformats.org/officeDocument/2006/relationships/slideLayout" Target="../slideLayouts/slideLayout2.xml"/><Relationship Id="rId41" Type="http://schemas.openxmlformats.org/officeDocument/2006/relationships/tags" Target="../tags/tag59.xml"/><Relationship Id="rId40" Type="http://schemas.openxmlformats.org/officeDocument/2006/relationships/tags" Target="../tags/tag58.xml"/><Relationship Id="rId4" Type="http://schemas.openxmlformats.org/officeDocument/2006/relationships/tags" Target="../tags/tag22.xml"/><Relationship Id="rId39" Type="http://schemas.openxmlformats.org/officeDocument/2006/relationships/tags" Target="../tags/tag57.xml"/><Relationship Id="rId38" Type="http://schemas.openxmlformats.org/officeDocument/2006/relationships/tags" Target="../tags/tag56.xml"/><Relationship Id="rId37" Type="http://schemas.openxmlformats.org/officeDocument/2006/relationships/tags" Target="../tags/tag55.xml"/><Relationship Id="rId36" Type="http://schemas.openxmlformats.org/officeDocument/2006/relationships/tags" Target="../tags/tag54.xml"/><Relationship Id="rId35" Type="http://schemas.openxmlformats.org/officeDocument/2006/relationships/tags" Target="../tags/tag53.xml"/><Relationship Id="rId34" Type="http://schemas.openxmlformats.org/officeDocument/2006/relationships/tags" Target="../tags/tag52.xml"/><Relationship Id="rId33" Type="http://schemas.openxmlformats.org/officeDocument/2006/relationships/tags" Target="../tags/tag51.xml"/><Relationship Id="rId32" Type="http://schemas.openxmlformats.org/officeDocument/2006/relationships/tags" Target="../tags/tag50.xml"/><Relationship Id="rId31" Type="http://schemas.openxmlformats.org/officeDocument/2006/relationships/tags" Target="../tags/tag49.xml"/><Relationship Id="rId30" Type="http://schemas.openxmlformats.org/officeDocument/2006/relationships/tags" Target="../tags/tag48.xml"/><Relationship Id="rId3" Type="http://schemas.openxmlformats.org/officeDocument/2006/relationships/tags" Target="../tags/tag21.xml"/><Relationship Id="rId29" Type="http://schemas.openxmlformats.org/officeDocument/2006/relationships/tags" Target="../tags/tag47.xml"/><Relationship Id="rId28" Type="http://schemas.openxmlformats.org/officeDocument/2006/relationships/tags" Target="../tags/tag46.xml"/><Relationship Id="rId27" Type="http://schemas.openxmlformats.org/officeDocument/2006/relationships/tags" Target="../tags/tag45.xml"/><Relationship Id="rId26" Type="http://schemas.openxmlformats.org/officeDocument/2006/relationships/tags" Target="../tags/tag44.xml"/><Relationship Id="rId25" Type="http://schemas.openxmlformats.org/officeDocument/2006/relationships/tags" Target="../tags/tag43.xml"/><Relationship Id="rId24" Type="http://schemas.openxmlformats.org/officeDocument/2006/relationships/tags" Target="../tags/tag42.xml"/><Relationship Id="rId23" Type="http://schemas.openxmlformats.org/officeDocument/2006/relationships/tags" Target="../tags/tag41.xml"/><Relationship Id="rId22" Type="http://schemas.openxmlformats.org/officeDocument/2006/relationships/tags" Target="../tags/tag40.xml"/><Relationship Id="rId21" Type="http://schemas.openxmlformats.org/officeDocument/2006/relationships/tags" Target="../tags/tag39.xml"/><Relationship Id="rId20" Type="http://schemas.openxmlformats.org/officeDocument/2006/relationships/tags" Target="../tags/tag38.xml"/><Relationship Id="rId2" Type="http://schemas.openxmlformats.org/officeDocument/2006/relationships/tags" Target="../tags/tag20.xml"/><Relationship Id="rId19" Type="http://schemas.openxmlformats.org/officeDocument/2006/relationships/tags" Target="../tags/tag37.xml"/><Relationship Id="rId18" Type="http://schemas.openxmlformats.org/officeDocument/2006/relationships/tags" Target="../tags/tag36.xml"/><Relationship Id="rId17" Type="http://schemas.openxmlformats.org/officeDocument/2006/relationships/tags" Target="../tags/tag35.xml"/><Relationship Id="rId16" Type="http://schemas.openxmlformats.org/officeDocument/2006/relationships/tags" Target="../tags/tag34.xml"/><Relationship Id="rId15" Type="http://schemas.openxmlformats.org/officeDocument/2006/relationships/tags" Target="../tags/tag33.xml"/><Relationship Id="rId14" Type="http://schemas.openxmlformats.org/officeDocument/2006/relationships/tags" Target="../tags/tag32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2" Type="http://schemas.openxmlformats.org/officeDocument/2006/relationships/slideLayout" Target="../slideLayouts/slideLayout2.xml"/><Relationship Id="rId41" Type="http://schemas.openxmlformats.org/officeDocument/2006/relationships/tags" Target="../tags/tag99.xml"/><Relationship Id="rId40" Type="http://schemas.openxmlformats.org/officeDocument/2006/relationships/tags" Target="../tags/tag98.xml"/><Relationship Id="rId4" Type="http://schemas.openxmlformats.org/officeDocument/2006/relationships/tags" Target="../tags/tag62.xml"/><Relationship Id="rId39" Type="http://schemas.openxmlformats.org/officeDocument/2006/relationships/tags" Target="../tags/tag97.xml"/><Relationship Id="rId38" Type="http://schemas.openxmlformats.org/officeDocument/2006/relationships/tags" Target="../tags/tag96.xml"/><Relationship Id="rId37" Type="http://schemas.openxmlformats.org/officeDocument/2006/relationships/tags" Target="../tags/tag95.xml"/><Relationship Id="rId36" Type="http://schemas.openxmlformats.org/officeDocument/2006/relationships/tags" Target="../tags/tag94.xml"/><Relationship Id="rId35" Type="http://schemas.openxmlformats.org/officeDocument/2006/relationships/tags" Target="../tags/tag93.xml"/><Relationship Id="rId34" Type="http://schemas.openxmlformats.org/officeDocument/2006/relationships/tags" Target="../tags/tag92.xml"/><Relationship Id="rId33" Type="http://schemas.openxmlformats.org/officeDocument/2006/relationships/tags" Target="../tags/tag91.xml"/><Relationship Id="rId32" Type="http://schemas.openxmlformats.org/officeDocument/2006/relationships/tags" Target="../tags/tag90.xml"/><Relationship Id="rId31" Type="http://schemas.openxmlformats.org/officeDocument/2006/relationships/tags" Target="../tags/tag89.xml"/><Relationship Id="rId30" Type="http://schemas.openxmlformats.org/officeDocument/2006/relationships/tags" Target="../tags/tag88.xml"/><Relationship Id="rId3" Type="http://schemas.openxmlformats.org/officeDocument/2006/relationships/tags" Target="../tags/tag61.xml"/><Relationship Id="rId29" Type="http://schemas.openxmlformats.org/officeDocument/2006/relationships/tags" Target="../tags/tag87.xml"/><Relationship Id="rId28" Type="http://schemas.openxmlformats.org/officeDocument/2006/relationships/tags" Target="../tags/tag86.xml"/><Relationship Id="rId27" Type="http://schemas.openxmlformats.org/officeDocument/2006/relationships/tags" Target="../tags/tag85.xml"/><Relationship Id="rId26" Type="http://schemas.openxmlformats.org/officeDocument/2006/relationships/tags" Target="../tags/tag84.xml"/><Relationship Id="rId25" Type="http://schemas.openxmlformats.org/officeDocument/2006/relationships/tags" Target="../tags/tag83.xml"/><Relationship Id="rId24" Type="http://schemas.openxmlformats.org/officeDocument/2006/relationships/tags" Target="../tags/tag82.xml"/><Relationship Id="rId23" Type="http://schemas.openxmlformats.org/officeDocument/2006/relationships/tags" Target="../tags/tag81.xml"/><Relationship Id="rId22" Type="http://schemas.openxmlformats.org/officeDocument/2006/relationships/tags" Target="../tags/tag80.xml"/><Relationship Id="rId21" Type="http://schemas.openxmlformats.org/officeDocument/2006/relationships/tags" Target="../tags/tag79.xml"/><Relationship Id="rId20" Type="http://schemas.openxmlformats.org/officeDocument/2006/relationships/tags" Target="../tags/tag78.xml"/><Relationship Id="rId2" Type="http://schemas.openxmlformats.org/officeDocument/2006/relationships/tags" Target="../tags/tag60.xml"/><Relationship Id="rId19" Type="http://schemas.openxmlformats.org/officeDocument/2006/relationships/tags" Target="../tags/tag77.xml"/><Relationship Id="rId18" Type="http://schemas.openxmlformats.org/officeDocument/2006/relationships/tags" Target="../tags/tag76.xml"/><Relationship Id="rId17" Type="http://schemas.openxmlformats.org/officeDocument/2006/relationships/tags" Target="../tags/tag75.xml"/><Relationship Id="rId16" Type="http://schemas.openxmlformats.org/officeDocument/2006/relationships/tags" Target="../tags/tag74.xml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2" Type="http://schemas.openxmlformats.org/officeDocument/2006/relationships/slideLayout" Target="../slideLayouts/slideLayout2.xml"/><Relationship Id="rId41" Type="http://schemas.openxmlformats.org/officeDocument/2006/relationships/tags" Target="../tags/tag139.xml"/><Relationship Id="rId40" Type="http://schemas.openxmlformats.org/officeDocument/2006/relationships/tags" Target="../tags/tag138.xml"/><Relationship Id="rId4" Type="http://schemas.openxmlformats.org/officeDocument/2006/relationships/tags" Target="../tags/tag102.xml"/><Relationship Id="rId39" Type="http://schemas.openxmlformats.org/officeDocument/2006/relationships/tags" Target="../tags/tag137.xml"/><Relationship Id="rId38" Type="http://schemas.openxmlformats.org/officeDocument/2006/relationships/tags" Target="../tags/tag136.xml"/><Relationship Id="rId37" Type="http://schemas.openxmlformats.org/officeDocument/2006/relationships/tags" Target="../tags/tag135.xml"/><Relationship Id="rId36" Type="http://schemas.openxmlformats.org/officeDocument/2006/relationships/tags" Target="../tags/tag134.xml"/><Relationship Id="rId35" Type="http://schemas.openxmlformats.org/officeDocument/2006/relationships/tags" Target="../tags/tag133.xml"/><Relationship Id="rId34" Type="http://schemas.openxmlformats.org/officeDocument/2006/relationships/tags" Target="../tags/tag132.xml"/><Relationship Id="rId33" Type="http://schemas.openxmlformats.org/officeDocument/2006/relationships/tags" Target="../tags/tag131.xml"/><Relationship Id="rId32" Type="http://schemas.openxmlformats.org/officeDocument/2006/relationships/tags" Target="../tags/tag130.xml"/><Relationship Id="rId31" Type="http://schemas.openxmlformats.org/officeDocument/2006/relationships/tags" Target="../tags/tag129.xml"/><Relationship Id="rId30" Type="http://schemas.openxmlformats.org/officeDocument/2006/relationships/tags" Target="../tags/tag128.xml"/><Relationship Id="rId3" Type="http://schemas.openxmlformats.org/officeDocument/2006/relationships/tags" Target="../tags/tag101.xml"/><Relationship Id="rId29" Type="http://schemas.openxmlformats.org/officeDocument/2006/relationships/tags" Target="../tags/tag127.xml"/><Relationship Id="rId28" Type="http://schemas.openxmlformats.org/officeDocument/2006/relationships/tags" Target="../tags/tag126.xml"/><Relationship Id="rId27" Type="http://schemas.openxmlformats.org/officeDocument/2006/relationships/tags" Target="../tags/tag125.xml"/><Relationship Id="rId26" Type="http://schemas.openxmlformats.org/officeDocument/2006/relationships/tags" Target="../tags/tag124.xml"/><Relationship Id="rId25" Type="http://schemas.openxmlformats.org/officeDocument/2006/relationships/tags" Target="../tags/tag123.xml"/><Relationship Id="rId24" Type="http://schemas.openxmlformats.org/officeDocument/2006/relationships/tags" Target="../tags/tag122.xml"/><Relationship Id="rId23" Type="http://schemas.openxmlformats.org/officeDocument/2006/relationships/tags" Target="../tags/tag121.xml"/><Relationship Id="rId22" Type="http://schemas.openxmlformats.org/officeDocument/2006/relationships/tags" Target="../tags/tag120.xml"/><Relationship Id="rId21" Type="http://schemas.openxmlformats.org/officeDocument/2006/relationships/tags" Target="../tags/tag119.xml"/><Relationship Id="rId20" Type="http://schemas.openxmlformats.org/officeDocument/2006/relationships/tags" Target="../tags/tag118.xml"/><Relationship Id="rId2" Type="http://schemas.openxmlformats.org/officeDocument/2006/relationships/tags" Target="../tags/tag100.xml"/><Relationship Id="rId19" Type="http://schemas.openxmlformats.org/officeDocument/2006/relationships/tags" Target="../tags/tag117.xml"/><Relationship Id="rId18" Type="http://schemas.openxmlformats.org/officeDocument/2006/relationships/tags" Target="../tags/tag116.xml"/><Relationship Id="rId17" Type="http://schemas.openxmlformats.org/officeDocument/2006/relationships/tags" Target="../tags/tag115.xml"/><Relationship Id="rId16" Type="http://schemas.openxmlformats.org/officeDocument/2006/relationships/tags" Target="../tags/tag11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2" Type="http://schemas.openxmlformats.org/officeDocument/2006/relationships/slideLayout" Target="../slideLayouts/slideLayout2.xml"/><Relationship Id="rId31" Type="http://schemas.openxmlformats.org/officeDocument/2006/relationships/tags" Target="../tags/tag169.xml"/><Relationship Id="rId30" Type="http://schemas.openxmlformats.org/officeDocument/2006/relationships/tags" Target="../tags/tag168.xml"/><Relationship Id="rId3" Type="http://schemas.openxmlformats.org/officeDocument/2006/relationships/tags" Target="../tags/tag141.xml"/><Relationship Id="rId29" Type="http://schemas.openxmlformats.org/officeDocument/2006/relationships/tags" Target="../tags/tag167.xml"/><Relationship Id="rId28" Type="http://schemas.openxmlformats.org/officeDocument/2006/relationships/tags" Target="../tags/tag166.xml"/><Relationship Id="rId27" Type="http://schemas.openxmlformats.org/officeDocument/2006/relationships/tags" Target="../tags/tag165.xml"/><Relationship Id="rId26" Type="http://schemas.openxmlformats.org/officeDocument/2006/relationships/tags" Target="../tags/tag164.xml"/><Relationship Id="rId25" Type="http://schemas.openxmlformats.org/officeDocument/2006/relationships/tags" Target="../tags/tag163.xml"/><Relationship Id="rId24" Type="http://schemas.openxmlformats.org/officeDocument/2006/relationships/tags" Target="../tags/tag162.xml"/><Relationship Id="rId23" Type="http://schemas.openxmlformats.org/officeDocument/2006/relationships/tags" Target="../tags/tag161.xml"/><Relationship Id="rId22" Type="http://schemas.openxmlformats.org/officeDocument/2006/relationships/tags" Target="../tags/tag160.xml"/><Relationship Id="rId21" Type="http://schemas.openxmlformats.org/officeDocument/2006/relationships/tags" Target="../tags/tag159.xml"/><Relationship Id="rId20" Type="http://schemas.openxmlformats.org/officeDocument/2006/relationships/tags" Target="../tags/tag158.xml"/><Relationship Id="rId2" Type="http://schemas.openxmlformats.org/officeDocument/2006/relationships/tags" Target="../tags/tag140.xml"/><Relationship Id="rId19" Type="http://schemas.openxmlformats.org/officeDocument/2006/relationships/tags" Target="../tags/tag157.xml"/><Relationship Id="rId18" Type="http://schemas.openxmlformats.org/officeDocument/2006/relationships/tags" Target="../tags/tag156.xml"/><Relationship Id="rId17" Type="http://schemas.openxmlformats.org/officeDocument/2006/relationships/tags" Target="../tags/tag155.xml"/><Relationship Id="rId16" Type="http://schemas.openxmlformats.org/officeDocument/2006/relationships/tags" Target="../tags/tag154.xml"/><Relationship Id="rId15" Type="http://schemas.openxmlformats.org/officeDocument/2006/relationships/tags" Target="../tags/tag153.xml"/><Relationship Id="rId14" Type="http://schemas.openxmlformats.org/officeDocument/2006/relationships/tags" Target="../tags/tag152.xml"/><Relationship Id="rId13" Type="http://schemas.openxmlformats.org/officeDocument/2006/relationships/tags" Target="../tags/tag151.xml"/><Relationship Id="rId12" Type="http://schemas.openxmlformats.org/officeDocument/2006/relationships/tags" Target="../tags/tag15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5"/>
          <p:cNvSpPr txBox="1"/>
          <p:nvPr/>
        </p:nvSpPr>
        <p:spPr>
          <a:xfrm>
            <a:off x="4734326" y="3768665"/>
            <a:ext cx="272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厦门光镊科技有限公司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Box 26"/>
          <p:cNvSpPr txBox="1"/>
          <p:nvPr/>
        </p:nvSpPr>
        <p:spPr>
          <a:xfrm>
            <a:off x="2824480" y="1931035"/>
            <a:ext cx="6542405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5" b="1" dirty="0">
                <a:solidFill>
                  <a:schemeClr val="bg1"/>
                </a:solidFill>
                <a:cs typeface="+mn-ea"/>
                <a:sym typeface="+mn-lt"/>
              </a:rPr>
              <a:t>AI</a:t>
            </a:r>
            <a:r>
              <a:rPr lang="zh-CN" altLang="en-US" sz="5335" b="1" dirty="0">
                <a:solidFill>
                  <a:schemeClr val="bg1"/>
                </a:solidFill>
                <a:cs typeface="+mn-ea"/>
                <a:sym typeface="+mn-lt"/>
              </a:rPr>
              <a:t>智慧校园解决方案</a:t>
            </a:r>
            <a:endParaRPr lang="zh-CN" altLang="en-US" sz="53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33"/>
          <p:cNvSpPr txBox="1"/>
          <p:nvPr/>
        </p:nvSpPr>
        <p:spPr>
          <a:xfrm>
            <a:off x="3798971" y="3047107"/>
            <a:ext cx="459268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解锁数字化“人才培养+学校管理”新模式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screen">
            <a:duotone>
              <a:prstClr val="black"/>
              <a:srgbClr val="0419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406569" y="0"/>
            <a:ext cx="6456023" cy="6302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113"/>
          <p:cNvSpPr>
            <a:spLocks noChangeArrowheads="1"/>
          </p:cNvSpPr>
          <p:nvPr/>
        </p:nvSpPr>
        <p:spPr bwMode="auto">
          <a:xfrm>
            <a:off x="27305" y="142240"/>
            <a:ext cx="27743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FFFFFF"/>
                </a:solidFill>
                <a:cs typeface="+mn-ea"/>
                <a:sym typeface="+mn-lt"/>
              </a:rPr>
              <a:t>学校基础设置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15595" y="927100"/>
            <a:ext cx="3171190" cy="2844800"/>
            <a:chOff x="497" y="1460"/>
            <a:chExt cx="4994" cy="4480"/>
          </a:xfrm>
        </p:grpSpPr>
        <p:sp>
          <p:nvSpPr>
            <p:cNvPr id="32" name="Rectangle 2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35" y="4774"/>
              <a:ext cx="4957" cy="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p>
              <a:pPr algn="ctr">
                <a:lnSpc>
                  <a:spcPct val="120000"/>
                </a:lnSpc>
                <a:spcBef>
                  <a:spcPts val="4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01 </a:t>
              </a: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基础信息设置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1219200" fontAlgn="auto">
                <a:lnSpc>
                  <a:spcPct val="120000"/>
                </a:lnSpc>
                <a:spcBef>
                  <a:spcPts val="400"/>
                </a:spcBef>
                <a:spcAft>
                  <a:spcPts val="0"/>
                </a:spcAft>
                <a:defRPr/>
              </a:pPr>
              <a:r>
                <a:rPr lang="zh-CN" altLang="en-US" sz="1065" dirty="0">
                  <a:solidFill>
                    <a:schemeClr val="bg1"/>
                  </a:solidFill>
                  <a:cs typeface="+mn-ea"/>
                  <a:sym typeface="+mn-lt"/>
                </a:rPr>
                <a:t>设置学校基础信息，如学校名称、联系人、电话、是否有分校</a:t>
              </a:r>
              <a:endParaRPr lang="zh-CN" altLang="en-US" sz="10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497" y="1460"/>
              <a:ext cx="4995" cy="3118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>
            <a:off x="4865370" y="927100"/>
            <a:ext cx="2748280" cy="2845435"/>
            <a:chOff x="7662" y="1460"/>
            <a:chExt cx="4328" cy="4481"/>
          </a:xfrm>
        </p:grpSpPr>
        <p:sp>
          <p:nvSpPr>
            <p:cNvPr id="30" name="Rectangle 2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62" y="4774"/>
              <a:ext cx="4328" cy="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p>
              <a:pPr algn="ctr">
                <a:lnSpc>
                  <a:spcPct val="120000"/>
                </a:lnSpc>
                <a:spcBef>
                  <a:spcPts val="4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02 </a:t>
              </a: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年级、班级设置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1219200" fontAlgn="auto">
                <a:lnSpc>
                  <a:spcPct val="120000"/>
                </a:lnSpc>
                <a:spcBef>
                  <a:spcPts val="400"/>
                </a:spcBef>
                <a:spcAft>
                  <a:spcPts val="0"/>
                </a:spcAft>
                <a:defRPr/>
              </a:pPr>
              <a:r>
                <a:rPr lang="zh-CN" altLang="en-US" sz="1065" dirty="0">
                  <a:solidFill>
                    <a:schemeClr val="bg1"/>
                  </a:solidFill>
                  <a:cs typeface="+mn-ea"/>
                  <a:sym typeface="+mn-lt"/>
                </a:rPr>
                <a:t>自定义设置年级和班级，如一年级</a:t>
              </a:r>
              <a:r>
                <a:rPr lang="en-US" altLang="zh-CN" sz="1065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r>
                <a:rPr lang="zh-CN" altLang="en-US" sz="1065" dirty="0">
                  <a:solidFill>
                    <a:schemeClr val="bg1"/>
                  </a:solidFill>
                  <a:cs typeface="+mn-ea"/>
                  <a:sym typeface="+mn-lt"/>
                </a:rPr>
                <a:t>班、二年级</a:t>
              </a:r>
              <a:r>
                <a:rPr lang="en-US" altLang="zh-CN" sz="1065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r>
                <a:rPr lang="zh-CN" altLang="en-US" sz="1065" dirty="0">
                  <a:solidFill>
                    <a:schemeClr val="bg1"/>
                  </a:solidFill>
                  <a:cs typeface="+mn-ea"/>
                  <a:sym typeface="+mn-lt"/>
                </a:rPr>
                <a:t>班</a:t>
              </a:r>
              <a:endParaRPr lang="zh-CN" altLang="en-US" sz="10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 r="25558"/>
            <a:stretch>
              <a:fillRect/>
            </a:stretch>
          </p:blipFill>
          <p:spPr>
            <a:xfrm>
              <a:off x="7662" y="1460"/>
              <a:ext cx="4328" cy="3118"/>
            </a:xfrm>
            <a:prstGeom prst="rect">
              <a:avLst/>
            </a:prstGeom>
          </p:spPr>
        </p:pic>
      </p:grpSp>
      <p:grpSp>
        <p:nvGrpSpPr>
          <p:cNvPr id="47" name="组合 46"/>
          <p:cNvGrpSpPr/>
          <p:nvPr/>
        </p:nvGrpSpPr>
        <p:grpSpPr>
          <a:xfrm>
            <a:off x="8991600" y="927100"/>
            <a:ext cx="2811780" cy="2647950"/>
            <a:chOff x="14160" y="1460"/>
            <a:chExt cx="4428" cy="4170"/>
          </a:xfrm>
        </p:grpSpPr>
        <p:sp>
          <p:nvSpPr>
            <p:cNvPr id="33" name="Rectangle 2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4160" y="4774"/>
              <a:ext cx="4429" cy="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p>
              <a:pPr algn="ctr">
                <a:lnSpc>
                  <a:spcPct val="120000"/>
                </a:lnSpc>
                <a:spcBef>
                  <a:spcPts val="4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03 </a:t>
              </a: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科目设置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1219200" fontAlgn="auto">
                <a:lnSpc>
                  <a:spcPct val="120000"/>
                </a:lnSpc>
                <a:spcBef>
                  <a:spcPts val="400"/>
                </a:spcBef>
                <a:spcAft>
                  <a:spcPts val="0"/>
                </a:spcAft>
                <a:defRPr/>
              </a:pPr>
              <a:r>
                <a:rPr lang="zh-CN" altLang="en-US" sz="1065" dirty="0">
                  <a:solidFill>
                    <a:schemeClr val="bg1"/>
                  </a:solidFill>
                  <a:cs typeface="+mn-ea"/>
                  <a:sym typeface="+mn-lt"/>
                </a:rPr>
                <a:t>录入学校所有的科目，可以对科目进行排序</a:t>
              </a:r>
              <a:endParaRPr lang="zh-CN" altLang="en-US" sz="10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rcRect r="28012"/>
            <a:stretch>
              <a:fillRect/>
            </a:stretch>
          </p:blipFill>
          <p:spPr>
            <a:xfrm>
              <a:off x="14160" y="1460"/>
              <a:ext cx="4429" cy="3118"/>
            </a:xfrm>
            <a:prstGeom prst="rect">
              <a:avLst/>
            </a:prstGeom>
          </p:spPr>
        </p:pic>
      </p:grpSp>
      <p:grpSp>
        <p:nvGrpSpPr>
          <p:cNvPr id="49" name="组合 48"/>
          <p:cNvGrpSpPr/>
          <p:nvPr/>
        </p:nvGrpSpPr>
        <p:grpSpPr>
          <a:xfrm>
            <a:off x="4798695" y="3900805"/>
            <a:ext cx="3023235" cy="2801620"/>
            <a:chOff x="7557" y="6143"/>
            <a:chExt cx="4761" cy="4412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7662" y="6143"/>
              <a:ext cx="4657" cy="3118"/>
            </a:xfrm>
            <a:prstGeom prst="rect">
              <a:avLst/>
            </a:prstGeom>
          </p:spPr>
        </p:pic>
        <p:sp>
          <p:nvSpPr>
            <p:cNvPr id="42" name="Rectangle 2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557" y="9463"/>
              <a:ext cx="4612" cy="1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p>
              <a:pPr algn="ctr">
                <a:lnSpc>
                  <a:spcPct val="120000"/>
                </a:lnSpc>
                <a:spcBef>
                  <a:spcPts val="4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05 </a:t>
              </a: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年级关联班级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spcBef>
                  <a:spcPts val="400"/>
                </a:spcBef>
              </a:pPr>
              <a:r>
                <a:rPr lang="zh-CN" altLang="en-US" sz="1065" dirty="0">
                  <a:solidFill>
                    <a:schemeClr val="bg1"/>
                  </a:solidFill>
                  <a:cs typeface="+mn-ea"/>
                  <a:sym typeface="+mn-lt"/>
                </a:rPr>
                <a:t>把设置好的年级和班级关联起来</a:t>
              </a:r>
              <a:endParaRPr lang="zh-CN" altLang="en-US" sz="10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15595" y="3900805"/>
            <a:ext cx="3225800" cy="2651760"/>
            <a:chOff x="497" y="6143"/>
            <a:chExt cx="5080" cy="4176"/>
          </a:xfrm>
        </p:grpSpPr>
        <p:pic>
          <p:nvPicPr>
            <p:cNvPr id="27" name="图片 26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497" y="6143"/>
              <a:ext cx="5081" cy="3118"/>
            </a:xfrm>
            <a:prstGeom prst="rect">
              <a:avLst/>
            </a:prstGeom>
          </p:spPr>
        </p:pic>
        <p:sp>
          <p:nvSpPr>
            <p:cNvPr id="43" name="Rectangle 2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97" y="9463"/>
              <a:ext cx="5081" cy="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p>
              <a:pPr algn="ctr">
                <a:lnSpc>
                  <a:spcPct val="120000"/>
                </a:lnSpc>
                <a:spcBef>
                  <a:spcPts val="4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04 </a:t>
              </a: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学年设置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1219200" fontAlgn="auto">
                <a:lnSpc>
                  <a:spcPct val="120000"/>
                </a:lnSpc>
                <a:spcBef>
                  <a:spcPts val="400"/>
                </a:spcBef>
                <a:spcAft>
                  <a:spcPts val="0"/>
                </a:spcAft>
                <a:defRPr/>
              </a:pPr>
              <a:r>
                <a:rPr lang="zh-CN" altLang="en-US" sz="1065" dirty="0">
                  <a:solidFill>
                    <a:schemeClr val="bg1"/>
                  </a:solidFill>
                  <a:cs typeface="+mn-ea"/>
                  <a:sym typeface="+mn-lt"/>
                </a:rPr>
                <a:t>设置学年，如</a:t>
              </a:r>
              <a:r>
                <a:rPr lang="en-US" altLang="zh-CN" sz="1065" dirty="0">
                  <a:solidFill>
                    <a:schemeClr val="bg1"/>
                  </a:solidFill>
                  <a:cs typeface="+mn-ea"/>
                  <a:sym typeface="+mn-lt"/>
                </a:rPr>
                <a:t>2024-2025</a:t>
              </a:r>
              <a:r>
                <a:rPr lang="zh-CN" altLang="en-US" sz="1065" dirty="0">
                  <a:solidFill>
                    <a:schemeClr val="bg1"/>
                  </a:solidFill>
                  <a:cs typeface="+mn-ea"/>
                  <a:sym typeface="+mn-lt"/>
                </a:rPr>
                <a:t>学年</a:t>
              </a:r>
              <a:endParaRPr lang="zh-CN" altLang="en-US" sz="10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983980" y="3910965"/>
            <a:ext cx="2887980" cy="2661920"/>
            <a:chOff x="14148" y="6159"/>
            <a:chExt cx="4548" cy="4192"/>
          </a:xfrm>
        </p:grpSpPr>
        <p:pic>
          <p:nvPicPr>
            <p:cNvPr id="29" name="图片 28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rcRect l="2186" t="4115" r="21348" b="4703"/>
            <a:stretch>
              <a:fillRect/>
            </a:stretch>
          </p:blipFill>
          <p:spPr>
            <a:xfrm>
              <a:off x="14160" y="6159"/>
              <a:ext cx="4536" cy="3118"/>
            </a:xfrm>
            <a:prstGeom prst="rect">
              <a:avLst/>
            </a:prstGeom>
          </p:spPr>
        </p:pic>
        <p:sp>
          <p:nvSpPr>
            <p:cNvPr id="44" name="Rectangle 2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4148" y="9495"/>
              <a:ext cx="4548" cy="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p>
              <a:pPr algn="ctr">
                <a:lnSpc>
                  <a:spcPct val="120000"/>
                </a:lnSpc>
                <a:spcBef>
                  <a:spcPts val="4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06 </a:t>
              </a: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年级关联科目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1219200" fontAlgn="auto">
                <a:lnSpc>
                  <a:spcPct val="120000"/>
                </a:lnSpc>
                <a:spcBef>
                  <a:spcPts val="400"/>
                </a:spcBef>
                <a:spcAft>
                  <a:spcPts val="0"/>
                </a:spcAft>
                <a:defRPr/>
              </a:pPr>
              <a:r>
                <a:rPr lang="zh-CN" altLang="en-US" sz="1065" dirty="0">
                  <a:solidFill>
                    <a:schemeClr val="bg1"/>
                  </a:solidFill>
                  <a:cs typeface="+mn-ea"/>
                  <a:sym typeface="+mn-lt"/>
                </a:rPr>
                <a:t>每个年级关联不同的科目</a:t>
              </a:r>
              <a:endParaRPr lang="zh-CN" altLang="en-US" sz="10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113"/>
          <p:cNvSpPr>
            <a:spLocks noChangeArrowheads="1"/>
          </p:cNvSpPr>
          <p:nvPr/>
        </p:nvSpPr>
        <p:spPr bwMode="auto">
          <a:xfrm>
            <a:off x="27305" y="142240"/>
            <a:ext cx="24066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FFFFFF"/>
                </a:solidFill>
                <a:cs typeface="+mn-ea"/>
                <a:sym typeface="+mn-lt"/>
              </a:rPr>
              <a:t>档案管理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4" name="Rectangle 2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70600" y="1249045"/>
            <a:ext cx="5656580" cy="111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indent="0" algn="l" defTabSz="121920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教师档案设置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355600" algn="l" defTabSz="121920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导入教师档案信息，对教师档案信息进行维护，根据教师档案信息调整教师所在部门；为不同的教师进行权限的分配</a:t>
            </a: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zh-CN" altLang="en-US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Rectangle 2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70600" y="3945890"/>
            <a:ext cx="5656580" cy="143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algn="l" defTabSz="121920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学生档案设置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355600" algn="l" defTabSz="121920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导入学生的学籍信息，对学生学籍信息进行维护，对学生进行调班，根据学年对学生进行升级，如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2023-2024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学年一年级的学生在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2024-2025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学年需要升级为二年级，可以通过升级的功能把学生升级为二年级。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" y="1249045"/>
            <a:ext cx="5488725" cy="2340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rcRect r="14661"/>
          <a:stretch>
            <a:fillRect/>
          </a:stretch>
        </p:blipFill>
        <p:spPr>
          <a:xfrm>
            <a:off x="436245" y="3945890"/>
            <a:ext cx="5488940" cy="2339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3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113"/>
          <p:cNvSpPr>
            <a:spLocks noChangeArrowheads="1"/>
          </p:cNvSpPr>
          <p:nvPr/>
        </p:nvSpPr>
        <p:spPr bwMode="auto">
          <a:xfrm>
            <a:off x="27305" y="142240"/>
            <a:ext cx="37090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FFFFFF"/>
                </a:solidFill>
                <a:cs typeface="+mn-ea"/>
                <a:sym typeface="+mn-lt"/>
              </a:rPr>
              <a:t>部门</a:t>
            </a:r>
            <a:r>
              <a:rPr lang="en-US" altLang="zh-CN" sz="2800" b="1" dirty="0">
                <a:solidFill>
                  <a:srgbClr val="FFFFFF"/>
                </a:solidFill>
                <a:cs typeface="+mn-ea"/>
                <a:sym typeface="+mn-lt"/>
              </a:rPr>
              <a:t>/</a:t>
            </a:r>
            <a:r>
              <a:rPr lang="zh-CN" altLang="en-US" sz="2800" b="1" dirty="0">
                <a:solidFill>
                  <a:srgbClr val="FFFFFF"/>
                </a:solidFill>
                <a:cs typeface="+mn-ea"/>
                <a:sym typeface="+mn-lt"/>
              </a:rPr>
              <a:t>任课安排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0540" y="4519295"/>
            <a:ext cx="111017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064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>
                <a:solidFill>
                  <a:schemeClr val="bg1"/>
                </a:solidFill>
              </a:rPr>
              <a:t>用于对学校各职能部门进行信息管理和维护。根据教师档案信息，设置和管理每个年级的年段长、科目组长、科目副组长、备课组组长等，以及各班级不同科目的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任课</a:t>
            </a:r>
            <a:r>
              <a:rPr lang="zh-CN" altLang="en-US" sz="1600">
                <a:solidFill>
                  <a:schemeClr val="bg1"/>
                </a:solidFill>
              </a:rPr>
              <a:t>教师。</a:t>
            </a:r>
            <a:endParaRPr lang="zh-CN" altLang="en-US" sz="160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09905" y="1655445"/>
            <a:ext cx="11102340" cy="2519680"/>
            <a:chOff x="803" y="2607"/>
            <a:chExt cx="17484" cy="396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03" y="2607"/>
              <a:ext cx="7598" cy="396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79" y="2607"/>
              <a:ext cx="8908" cy="396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47397" y="2756926"/>
            <a:ext cx="3887653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35" b="1" dirty="0">
                <a:solidFill>
                  <a:schemeClr val="bg1"/>
                </a:solidFill>
                <a:cs typeface="+mn-ea"/>
                <a:sym typeface="+mn-lt"/>
              </a:rPr>
              <a:t>考试类型</a:t>
            </a:r>
            <a:endParaRPr lang="zh-CN" altLang="en-US" sz="37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6"/>
          <p:cNvSpPr txBox="1"/>
          <p:nvPr/>
        </p:nvSpPr>
        <p:spPr>
          <a:xfrm>
            <a:off x="6647397" y="3373032"/>
            <a:ext cx="5135792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35" dirty="0">
                <a:solidFill>
                  <a:schemeClr val="bg1"/>
                </a:solidFill>
                <a:cs typeface="+mn-ea"/>
                <a:sym typeface="+mn-lt"/>
              </a:rPr>
              <a:t>设置考试前先设置考试类型，如期中考，期末考，单元考之类的</a:t>
            </a:r>
            <a:endParaRPr lang="zh-CN" altLang="en-US" sz="1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045" y="1807845"/>
            <a:ext cx="6470650" cy="3242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47397" y="2756926"/>
            <a:ext cx="3887653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35" b="1" dirty="0">
                <a:solidFill>
                  <a:schemeClr val="bg1"/>
                </a:solidFill>
                <a:cs typeface="+mn-ea"/>
                <a:sym typeface="+mn-lt"/>
              </a:rPr>
              <a:t>考试管理</a:t>
            </a:r>
            <a:endParaRPr lang="zh-CN" altLang="en-US" sz="37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6"/>
          <p:cNvSpPr txBox="1"/>
          <p:nvPr/>
        </p:nvSpPr>
        <p:spPr>
          <a:xfrm>
            <a:off x="6647397" y="3373032"/>
            <a:ext cx="5135792" cy="61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35" dirty="0">
                <a:solidFill>
                  <a:schemeClr val="bg1"/>
                </a:solidFill>
                <a:cs typeface="+mn-ea"/>
                <a:sym typeface="+mn-lt"/>
              </a:rPr>
              <a:t>选择年级，点击右边的创建按钮创建考试，第一步设置考试类型，第二步，设置考试科目，第三部设置考试权限</a:t>
            </a:r>
            <a:endParaRPr lang="zh-CN" altLang="en-US" sz="1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6520" y="1673860"/>
            <a:ext cx="6550660" cy="3510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47397" y="2756926"/>
            <a:ext cx="3887653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35" b="1" dirty="0">
                <a:solidFill>
                  <a:schemeClr val="bg1"/>
                </a:solidFill>
                <a:cs typeface="+mn-ea"/>
                <a:sym typeface="+mn-lt"/>
              </a:rPr>
              <a:t>成绩管理</a:t>
            </a:r>
            <a:endParaRPr lang="zh-CN" altLang="en-US" sz="37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6"/>
          <p:cNvSpPr txBox="1"/>
          <p:nvPr/>
        </p:nvSpPr>
        <p:spPr>
          <a:xfrm>
            <a:off x="6647397" y="3373032"/>
            <a:ext cx="5135792" cy="61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35" dirty="0">
                <a:solidFill>
                  <a:schemeClr val="bg1"/>
                </a:solidFill>
                <a:cs typeface="+mn-ea"/>
                <a:sym typeface="+mn-lt"/>
              </a:rPr>
              <a:t>设置完考试管理这边就会生成一条考试记录，直接导出考试成绩就可以显示学生成绩的优良中差（也可以是等级</a:t>
            </a:r>
            <a:r>
              <a:rPr lang="en-US" altLang="zh-CN" sz="1135" dirty="0">
                <a:solidFill>
                  <a:schemeClr val="bg1"/>
                </a:solidFill>
                <a:cs typeface="+mn-ea"/>
                <a:sym typeface="+mn-lt"/>
              </a:rPr>
              <a:t>ABCD</a:t>
            </a:r>
            <a:r>
              <a:rPr lang="zh-CN" altLang="en-US" sz="1135" dirty="0">
                <a:solidFill>
                  <a:schemeClr val="bg1"/>
                </a:solidFill>
                <a:cs typeface="+mn-ea"/>
                <a:sym typeface="+mn-lt"/>
              </a:rPr>
              <a:t>）和班级排名，年段排名等</a:t>
            </a:r>
            <a:endParaRPr lang="zh-CN" altLang="en-US" sz="1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0805" y="1731010"/>
            <a:ext cx="6592570" cy="3174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47397" y="2756926"/>
            <a:ext cx="3887653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35" b="1" dirty="0">
                <a:solidFill>
                  <a:schemeClr val="bg1"/>
                </a:solidFill>
                <a:cs typeface="+mn-ea"/>
                <a:sym typeface="+mn-lt"/>
              </a:rPr>
              <a:t>成绩分析</a:t>
            </a:r>
            <a:endParaRPr lang="zh-CN" altLang="en-US" sz="37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6"/>
          <p:cNvSpPr txBox="1"/>
          <p:nvPr/>
        </p:nvSpPr>
        <p:spPr>
          <a:xfrm>
            <a:off x="6647397" y="3373032"/>
            <a:ext cx="5135792" cy="61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135" dirty="0">
                <a:solidFill>
                  <a:schemeClr val="bg1"/>
                </a:solidFill>
                <a:cs typeface="+mn-ea"/>
                <a:sym typeface="+mn-lt"/>
              </a:rPr>
              <a:t>导入成绩之后，运用大数据技术</a:t>
            </a:r>
            <a:r>
              <a:rPr lang="zh-CN" sz="1135" dirty="0">
                <a:solidFill>
                  <a:schemeClr val="bg1"/>
                </a:solidFill>
                <a:cs typeface="+mn-ea"/>
                <a:sym typeface="+mn-lt"/>
              </a:rPr>
              <a:t>进行成绩分析</a:t>
            </a:r>
            <a:r>
              <a:rPr lang="zh-CN" sz="1135" dirty="0">
                <a:solidFill>
                  <a:schemeClr val="bg1"/>
                </a:solidFill>
                <a:cs typeface="+mn-ea"/>
                <a:sym typeface="+mn-lt"/>
              </a:rPr>
              <a:t>，切实解决日常教学与管理中存在的具体问题，起到了很好的辅助作用。现就设计思路与主要功能介绍如下</a:t>
            </a:r>
            <a:endParaRPr lang="zh-CN" sz="1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9" name="图片 18" descr="学生群体优良等第对比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455" y="1888490"/>
            <a:ext cx="6573520" cy="3081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3"/>
          <p:cNvSpPr>
            <a:spLocks noChangeArrowheads="1"/>
          </p:cNvSpPr>
          <p:nvPr/>
        </p:nvSpPr>
        <p:spPr bwMode="auto">
          <a:xfrm>
            <a:off x="27305" y="142240"/>
            <a:ext cx="31330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01 </a:t>
            </a: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成绩分布分析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Text Placeholder 3"/>
          <p:cNvSpPr txBox="1"/>
          <p:nvPr>
            <p:custDataLst>
              <p:tags r:id="rId1"/>
            </p:custDataLst>
          </p:nvPr>
        </p:nvSpPr>
        <p:spPr>
          <a:xfrm>
            <a:off x="27305" y="1053465"/>
            <a:ext cx="12069445" cy="2578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indent="355600" algn="l" defTabSz="1218565" fontAlgn="auto">
              <a:lnSpc>
                <a:spcPct val="120000"/>
              </a:lnSpc>
              <a:spcBef>
                <a:spcPts val="0"/>
              </a:spcBef>
              <a:defRPr/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可以统计各个科目每个班级的分数段人数分布与平均分、优秀率、及格率等。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0580285" y="6588721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7" name="图片 16" descr="语文平均分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2565" y="2299970"/>
            <a:ext cx="3212308" cy="1800000"/>
          </a:xfrm>
          <a:prstGeom prst="rect">
            <a:avLst/>
          </a:prstGeom>
        </p:spPr>
      </p:pic>
      <p:sp>
        <p:nvSpPr>
          <p:cNvPr id="24" name="Text Placeholder 3"/>
          <p:cNvSpPr txBox="1"/>
          <p:nvPr>
            <p:custDataLst>
              <p:tags r:id="rId4"/>
            </p:custDataLst>
          </p:nvPr>
        </p:nvSpPr>
        <p:spPr>
          <a:xfrm>
            <a:off x="202565" y="4475480"/>
            <a:ext cx="3213100" cy="6330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均值对比分析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用于分析不同班级的平均成绩表现。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8" name="图片 27" descr="echarts (1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717925" y="2299970"/>
            <a:ext cx="4000000" cy="1800000"/>
          </a:xfrm>
          <a:prstGeom prst="rect">
            <a:avLst/>
          </a:prstGeom>
        </p:spPr>
      </p:pic>
      <p:pic>
        <p:nvPicPr>
          <p:cNvPr id="45" name="图片 44" descr="echarts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020685" y="2299970"/>
            <a:ext cx="4000000" cy="1800000"/>
          </a:xfrm>
          <a:prstGeom prst="rect">
            <a:avLst/>
          </a:prstGeom>
        </p:spPr>
      </p:pic>
      <p:sp>
        <p:nvSpPr>
          <p:cNvPr id="46" name="Text Placeholder 3"/>
          <p:cNvSpPr txBox="1"/>
          <p:nvPr>
            <p:custDataLst>
              <p:tags r:id="rId9"/>
            </p:custDataLst>
          </p:nvPr>
        </p:nvSpPr>
        <p:spPr>
          <a:xfrm>
            <a:off x="8020685" y="4475480"/>
            <a:ext cx="3999865" cy="89154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成绩梯队对比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用于展示各梯队成绩分布及变化趋势。不同颜色代表不同成绩段，可直观对比各梯队人数。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Text Placeholder 3"/>
          <p:cNvSpPr txBox="1"/>
          <p:nvPr>
            <p:custDataLst>
              <p:tags r:id="rId10"/>
            </p:custDataLst>
          </p:nvPr>
        </p:nvSpPr>
        <p:spPr>
          <a:xfrm>
            <a:off x="3717925" y="4475480"/>
            <a:ext cx="3999865" cy="6330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排名梯队对比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展示各梯队不同班级的学生人数。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4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3"/>
          <p:cNvSpPr>
            <a:spLocks noChangeArrowheads="1"/>
          </p:cNvSpPr>
          <p:nvPr/>
        </p:nvSpPr>
        <p:spPr bwMode="auto">
          <a:xfrm>
            <a:off x="27305" y="142240"/>
            <a:ext cx="31330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01 </a:t>
            </a: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成绩分布分析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0580285" y="6588721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Text Placeholder 3"/>
          <p:cNvSpPr txBox="1"/>
          <p:nvPr>
            <p:custDataLst>
              <p:tags r:id="rId1"/>
            </p:custDataLst>
          </p:nvPr>
        </p:nvSpPr>
        <p:spPr>
          <a:xfrm>
            <a:off x="4335780" y="995045"/>
            <a:ext cx="3551555" cy="141224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 fontAlgn="auto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成绩区间分布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1218565" fontAlgn="auto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展示不同分数段的集中程度和分布范围，分析成绩的离散性、集中趋势和异常值情况。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 Placeholder 3"/>
          <p:cNvSpPr txBox="1"/>
          <p:nvPr>
            <p:custDataLst>
              <p:tags r:id="rId2"/>
            </p:custDataLst>
          </p:nvPr>
        </p:nvSpPr>
        <p:spPr>
          <a:xfrm>
            <a:off x="4337050" y="2670175"/>
            <a:ext cx="3549650" cy="75057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18565" fontAlgn="auto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分数段分布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1218565" fontAlgn="auto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通过柱状图展示不同分数段的学生人数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 descr="学生群体优良等第对比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8280" y="3978910"/>
            <a:ext cx="4000500" cy="1875790"/>
          </a:xfrm>
          <a:prstGeom prst="rect">
            <a:avLst/>
          </a:prstGeom>
        </p:spPr>
      </p:pic>
      <p:sp>
        <p:nvSpPr>
          <p:cNvPr id="8" name="Text Placeholder 3"/>
          <p:cNvSpPr txBox="1"/>
          <p:nvPr>
            <p:custDataLst>
              <p:tags r:id="rId5"/>
            </p:custDataLst>
          </p:nvPr>
        </p:nvSpPr>
        <p:spPr>
          <a:xfrm>
            <a:off x="4337050" y="3978910"/>
            <a:ext cx="3551555" cy="100584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 fontAlgn="auto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优良等第对比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1218565" fontAlgn="auto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展示学生不同成绩等级（如优秀、良好、中等及及格）的分布情况和趋势。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 Placeholder 3"/>
          <p:cNvSpPr txBox="1"/>
          <p:nvPr>
            <p:custDataLst>
              <p:tags r:id="rId6"/>
            </p:custDataLst>
          </p:nvPr>
        </p:nvSpPr>
        <p:spPr>
          <a:xfrm>
            <a:off x="4335145" y="5854700"/>
            <a:ext cx="3549650" cy="73406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18565" fontAlgn="auto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排名段分布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1218565" fontAlgn="auto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用于反映了不同排名段的学生人数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图片 9" descr="echarts (3)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966075" y="4702175"/>
            <a:ext cx="4023995" cy="1886585"/>
          </a:xfrm>
          <a:prstGeom prst="rect">
            <a:avLst/>
          </a:prstGeom>
        </p:spPr>
      </p:pic>
      <p:pic>
        <p:nvPicPr>
          <p:cNvPr id="11" name="图片 10" descr="newplot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6375" y="995045"/>
            <a:ext cx="4000000" cy="1800000"/>
          </a:xfrm>
          <a:prstGeom prst="rect">
            <a:avLst/>
          </a:prstGeom>
        </p:spPr>
      </p:pic>
      <p:pic>
        <p:nvPicPr>
          <p:cNvPr id="12" name="图片 11" descr="echarts (2)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969885" y="1536065"/>
            <a:ext cx="4020185" cy="1884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3"/>
          <p:cNvSpPr>
            <a:spLocks noChangeArrowheads="1"/>
          </p:cNvSpPr>
          <p:nvPr/>
        </p:nvSpPr>
        <p:spPr bwMode="auto">
          <a:xfrm>
            <a:off x="27305" y="142240"/>
            <a:ext cx="31330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02 </a:t>
            </a: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成绩进退分析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0580285" y="6588721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Text Placeholder 3"/>
          <p:cNvSpPr txBox="1"/>
          <p:nvPr>
            <p:custDataLst>
              <p:tags r:id="rId1"/>
            </p:custDataLst>
          </p:nvPr>
        </p:nvSpPr>
        <p:spPr>
          <a:xfrm>
            <a:off x="6389370" y="931545"/>
            <a:ext cx="5631815" cy="78613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 fontAlgn="auto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排名进退分析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355600" algn="l" defTabSz="1218565" fontAlgn="auto">
              <a:lnSpc>
                <a:spcPct val="150000"/>
              </a:lnSpc>
              <a:spcBef>
                <a:spcPts val="0"/>
              </a:spcBef>
              <a:defRPr/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折线图显示每个学生多次考试的成绩排名的情况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 descr="同子瑜-年段排名进退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5570" y="947420"/>
            <a:ext cx="6114370" cy="2520000"/>
          </a:xfrm>
          <a:prstGeom prst="rect">
            <a:avLst/>
          </a:prstGeom>
        </p:spPr>
      </p:pic>
      <p:pic>
        <p:nvPicPr>
          <p:cNvPr id="15" name="图片 14" descr="同子瑜科目成绩对比 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68645" y="3488055"/>
            <a:ext cx="6352540" cy="3025140"/>
          </a:xfrm>
          <a:prstGeom prst="rect">
            <a:avLst/>
          </a:prstGeom>
        </p:spPr>
      </p:pic>
      <p:sp>
        <p:nvSpPr>
          <p:cNvPr id="16" name="Text Placeholder 3"/>
          <p:cNvSpPr txBox="1"/>
          <p:nvPr>
            <p:custDataLst>
              <p:tags r:id="rId6"/>
            </p:custDataLst>
          </p:nvPr>
        </p:nvSpPr>
        <p:spPr>
          <a:xfrm>
            <a:off x="115570" y="5419090"/>
            <a:ext cx="5382260" cy="109410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18565" fontAlgn="auto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科目成绩对比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355600" algn="l" defTabSz="1218565" fontAlgn="auto">
              <a:lnSpc>
                <a:spcPct val="150000"/>
              </a:lnSpc>
              <a:spcBef>
                <a:spcPts val="0"/>
              </a:spcBef>
              <a:defRPr/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展示某个学生在各个科目中的成绩。通过雷达图，可以清晰地看到学生在不同科目上的强项和弱项。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53117" y="1230386"/>
            <a:ext cx="3887653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735" b="1" dirty="0">
                <a:solidFill>
                  <a:schemeClr val="bg1"/>
                </a:solidFill>
                <a:cs typeface="+mn-ea"/>
                <a:sym typeface="+mn-lt"/>
              </a:rPr>
              <a:t>公司介绍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6"/>
          <p:cNvSpPr txBox="1"/>
          <p:nvPr/>
        </p:nvSpPr>
        <p:spPr>
          <a:xfrm>
            <a:off x="1376045" y="2510155"/>
            <a:ext cx="943991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厦门光镊科技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有限公司是中国领先的教育信息化软件产品研发企业，专注于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教育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领域的软件研发，致力于让中国教育更智慧。我们围绕学校需求进行持续创新，与合作伙伴开放合作，在教育信息化这个专属领域构筑了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智慧校园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解决方案优势。我们致力于通过技术创新为幼儿园、小学、初级中学、高级中学、特殊教育学校提供有竞争力的数字校园建设方案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，持续提升用户体验，为客户创造最大价值。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duotone>
              <a:prstClr val="black"/>
              <a:srgbClr val="0419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97287" y="0"/>
            <a:ext cx="6456023" cy="6302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3"/>
          <p:cNvSpPr>
            <a:spLocks noChangeArrowheads="1"/>
          </p:cNvSpPr>
          <p:nvPr/>
        </p:nvSpPr>
        <p:spPr bwMode="auto">
          <a:xfrm>
            <a:off x="27305" y="142240"/>
            <a:ext cx="31330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03 </a:t>
            </a: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科目对比分析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0580285" y="6588721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图片 1" descr="优秀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7230" y="3709035"/>
            <a:ext cx="5140456" cy="2880000"/>
          </a:xfrm>
          <a:prstGeom prst="rect">
            <a:avLst/>
          </a:prstGeom>
        </p:spPr>
      </p:pic>
      <p:pic>
        <p:nvPicPr>
          <p:cNvPr id="4" name="图片 3" descr="平均分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95720" y="3709035"/>
            <a:ext cx="5139692" cy="288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4015" y="1139190"/>
            <a:ext cx="10799445" cy="862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55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统计单场考试的各个科目的总平均分、优秀率、良好率、及格率和合格率，通过柱状图的形式展示出不同科目在本次考试中的总平均分、优秀率、良好率、及格率和合格率。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30" y="2193925"/>
            <a:ext cx="10850245" cy="1454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3"/>
          <p:cNvSpPr>
            <a:spLocks noChangeArrowheads="1"/>
          </p:cNvSpPr>
          <p:nvPr/>
        </p:nvSpPr>
        <p:spPr bwMode="auto">
          <a:xfrm>
            <a:off x="27305" y="142240"/>
            <a:ext cx="31330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04 </a:t>
            </a: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班级对比分析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0580285" y="6588721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1960" y="733425"/>
            <a:ext cx="4915535" cy="2361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55600" algn="l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统计各个班级全科及格人数、及格率、全科及格率排名、基总分、全总分及各个科目的平均分、平均分排名、满分人数、优秀人数优秀率、优秀率排名、良好人数、良好率、良好率排名、及格人数及格率、及格率排名、合格人数、合格率、合格率排名。并以柱状图的形式展示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图片 7" descr="VCG41N126502907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-464" r="15451"/>
          <a:stretch>
            <a:fillRect/>
          </a:stretch>
        </p:blipFill>
        <p:spPr>
          <a:xfrm>
            <a:off x="313055" y="3180715"/>
            <a:ext cx="5173345" cy="34080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765" y="733425"/>
            <a:ext cx="6471920" cy="3913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3"/>
          <p:cNvSpPr>
            <a:spLocks noChangeArrowheads="1"/>
          </p:cNvSpPr>
          <p:nvPr/>
        </p:nvSpPr>
        <p:spPr bwMode="auto">
          <a:xfrm>
            <a:off x="27305" y="142240"/>
            <a:ext cx="313309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05 </a:t>
            </a: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教师对比分析</a:t>
            </a:r>
            <a:b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</a:b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0580285" y="6588721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4325" y="1761490"/>
            <a:ext cx="5907405" cy="1346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55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统计对比同一学科同一年级的各老师所教班级学生考试的满分人数、平均分、优秀率、优秀率排名、良好率、良好率排名、及格率、及格率排名、合格率及合格率排名。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355600" fontAlgn="auto"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4790" y="846455"/>
            <a:ext cx="5302885" cy="29775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5" y="4168140"/>
            <a:ext cx="11395710" cy="1857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50" y="3851910"/>
            <a:ext cx="5496560" cy="2736850"/>
          </a:xfrm>
          <a:prstGeom prst="rect">
            <a:avLst/>
          </a:prstGeom>
        </p:spPr>
      </p:pic>
      <p:sp>
        <p:nvSpPr>
          <p:cNvPr id="3" name="矩形 113"/>
          <p:cNvSpPr>
            <a:spLocks noChangeArrowheads="1"/>
          </p:cNvSpPr>
          <p:nvPr/>
        </p:nvSpPr>
        <p:spPr bwMode="auto">
          <a:xfrm>
            <a:off x="27305" y="142240"/>
            <a:ext cx="31330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06 </a:t>
            </a: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班级进退分析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0580285" y="6588721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39050" y="1083310"/>
            <a:ext cx="4130675" cy="2629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55600" algn="l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统计了各个班级不同科目多次考试的平均分、平均分排名、满分人数、优秀人数、优秀率等信息，同时算出两次考试的差距；并以折线图形式展示不同班级不同科目多次考试的成绩进退情况。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355600" fontAlgn="auto"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" y="1083310"/>
            <a:ext cx="7255510" cy="4022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3"/>
          <p:cNvSpPr>
            <a:spLocks noChangeArrowheads="1"/>
          </p:cNvSpPr>
          <p:nvPr/>
        </p:nvSpPr>
        <p:spPr bwMode="auto">
          <a:xfrm>
            <a:off x="27305" y="142240"/>
            <a:ext cx="24066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2800" b="1">
                <a:solidFill>
                  <a:srgbClr val="FFFFFF"/>
                </a:solidFill>
                <a:cs typeface="+mn-ea"/>
                <a:sym typeface="+mn-lt"/>
              </a:rPr>
              <a:t>成绩查询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32585" y="1417320"/>
            <a:ext cx="6238240" cy="3425190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82585" y="1005205"/>
            <a:ext cx="2577465" cy="383730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61" tIns="60931" rIns="121861" bIns="60931" numCol="1" spcCol="0" rtlCol="0" fromWordArt="0" anchor="ctr" anchorCtr="0" forceAA="0" compatLnSpc="1">
            <a:noAutofit/>
          </a:bodyPr>
          <a:lstStyle/>
          <a:p>
            <a:pPr algn="just">
              <a:buClr>
                <a:srgbClr val="13CADD"/>
              </a:buClr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32585" y="5349875"/>
            <a:ext cx="8927465" cy="1064895"/>
          </a:xfrm>
          <a:prstGeom prst="rect">
            <a:avLst/>
          </a:prstGeom>
          <a:solidFill>
            <a:srgbClr val="00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61" tIns="60931" rIns="121861" bIns="60931" numCol="1" spcCol="0" rtlCol="0" fromWordArt="0" anchor="ctr" anchorCtr="0" forceAA="0" compatLnSpc="1">
            <a:noAutofit/>
          </a:bodyPr>
          <a:lstStyle/>
          <a:p>
            <a:pPr algn="ctr">
              <a:buClr>
                <a:srgbClr val="13CADD"/>
              </a:buClr>
            </a:pPr>
            <a:r>
              <a:rPr lang="zh-CN" altLang="en-US" sz="1200" dirty="0">
                <a:cs typeface="+mn-ea"/>
                <a:sym typeface="+mn-lt"/>
              </a:rPr>
              <a:t>学生或家长手机扫码可以直接查看成绩，以及该成绩与上次考试的对比。教师可以在</a:t>
            </a:r>
            <a:r>
              <a:rPr lang="en-US" altLang="zh-CN" sz="1200" dirty="0">
                <a:cs typeface="+mn-ea"/>
                <a:sym typeface="+mn-lt"/>
              </a:rPr>
              <a:t>PC</a:t>
            </a:r>
            <a:r>
              <a:rPr lang="zh-CN" altLang="en-US" sz="1200" dirty="0">
                <a:cs typeface="+mn-ea"/>
                <a:sym typeface="+mn-lt"/>
              </a:rPr>
              <a:t>电脑端查看统计是否已经查看成绩</a:t>
            </a:r>
            <a:endParaRPr lang="zh-CN" altLang="en-US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47397" y="2756926"/>
            <a:ext cx="3887653" cy="66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30" b="1" dirty="0">
                <a:solidFill>
                  <a:schemeClr val="bg1"/>
                </a:solidFill>
                <a:cs typeface="+mn-ea"/>
                <a:sym typeface="+mn-lt"/>
              </a:rPr>
              <a:t>智慧德育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6"/>
          <p:cNvSpPr txBox="1"/>
          <p:nvPr/>
        </p:nvSpPr>
        <p:spPr>
          <a:xfrm>
            <a:off x="6647397" y="3373032"/>
            <a:ext cx="5135792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956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061977388"/>
                </a:ext>
              </a:extLst>
            </a:pPr>
            <a:r>
              <a:rPr lang="zh-CN" altLang="en-US" sz="1135" dirty="0">
                <a:solidFill>
                  <a:schemeClr val="bg1"/>
                </a:solidFill>
                <a:cs typeface="+mn-ea"/>
                <a:sym typeface="+mn-lt"/>
              </a:rPr>
              <a:t>是基于“互联网+素质教育“的K12智慧德育管理系统。对学校德育工作规划、具体落实情况、德育工作总结等阶段性成果进行评价、汇总、排名和分析，通过灵活的评价指标、便捷化的评价方式和多维度的量化考核，为学校加强德育管理提供强有力的抓手。智慧德育由以下四部分组成</a:t>
            </a:r>
            <a:endParaRPr lang="zh-CN" altLang="en-US" sz="1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duotone>
              <a:prstClr val="black"/>
              <a:srgbClr val="0419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97287" y="0"/>
            <a:ext cx="6456023" cy="6302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3"/>
          <p:cNvSpPr>
            <a:spLocks noChangeArrowheads="1"/>
          </p:cNvSpPr>
          <p:nvPr/>
        </p:nvSpPr>
        <p:spPr bwMode="auto">
          <a:xfrm>
            <a:off x="27305" y="142240"/>
            <a:ext cx="24066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FFFFFF"/>
                </a:solidFill>
                <a:cs typeface="+mn-ea"/>
                <a:sym typeface="+mn-lt"/>
              </a:rPr>
              <a:t>智慧德育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5" name="Freeform 9"/>
          <p:cNvSpPr/>
          <p:nvPr/>
        </p:nvSpPr>
        <p:spPr bwMode="auto">
          <a:xfrm>
            <a:off x="5118278" y="3754186"/>
            <a:ext cx="1955444" cy="1963043"/>
          </a:xfrm>
          <a:custGeom>
            <a:avLst/>
            <a:gdLst>
              <a:gd name="T0" fmla="*/ 362 w 725"/>
              <a:gd name="T1" fmla="*/ 0 h 726"/>
              <a:gd name="T2" fmla="*/ 0 w 725"/>
              <a:gd name="T3" fmla="*/ 363 h 726"/>
              <a:gd name="T4" fmla="*/ 362 w 725"/>
              <a:gd name="T5" fmla="*/ 726 h 726"/>
              <a:gd name="T6" fmla="*/ 725 w 725"/>
              <a:gd name="T7" fmla="*/ 363 h 726"/>
              <a:gd name="T8" fmla="*/ 362 w 725"/>
              <a:gd name="T9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6">
                <a:moveTo>
                  <a:pt x="362" y="0"/>
                </a:moveTo>
                <a:cubicBezTo>
                  <a:pt x="162" y="0"/>
                  <a:pt x="0" y="163"/>
                  <a:pt x="0" y="363"/>
                </a:cubicBezTo>
                <a:cubicBezTo>
                  <a:pt x="0" y="563"/>
                  <a:pt x="162" y="726"/>
                  <a:pt x="362" y="726"/>
                </a:cubicBezTo>
                <a:cubicBezTo>
                  <a:pt x="563" y="726"/>
                  <a:pt x="725" y="563"/>
                  <a:pt x="725" y="363"/>
                </a:cubicBezTo>
                <a:cubicBezTo>
                  <a:pt x="525" y="363"/>
                  <a:pt x="362" y="200"/>
                  <a:pt x="362" y="0"/>
                </a:cubicBezTo>
                <a:close/>
              </a:path>
            </a:pathLst>
          </a:custGeom>
          <a:solidFill>
            <a:srgbClr val="0082B4"/>
          </a:solidFill>
          <a:ln w="25400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7"/>
          <p:cNvSpPr/>
          <p:nvPr/>
        </p:nvSpPr>
        <p:spPr bwMode="auto">
          <a:xfrm>
            <a:off x="6093981" y="2775357"/>
            <a:ext cx="1958136" cy="1960351"/>
          </a:xfrm>
          <a:custGeom>
            <a:avLst/>
            <a:gdLst>
              <a:gd name="T0" fmla="*/ 363 w 726"/>
              <a:gd name="T1" fmla="*/ 0 h 725"/>
              <a:gd name="T2" fmla="*/ 0 w 726"/>
              <a:gd name="T3" fmla="*/ 362 h 725"/>
              <a:gd name="T4" fmla="*/ 363 w 726"/>
              <a:gd name="T5" fmla="*/ 725 h 725"/>
              <a:gd name="T6" fmla="*/ 726 w 726"/>
              <a:gd name="T7" fmla="*/ 362 h 725"/>
              <a:gd name="T8" fmla="*/ 363 w 726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6" h="725">
                <a:moveTo>
                  <a:pt x="363" y="0"/>
                </a:moveTo>
                <a:cubicBezTo>
                  <a:pt x="363" y="200"/>
                  <a:pt x="201" y="362"/>
                  <a:pt x="0" y="362"/>
                </a:cubicBezTo>
                <a:cubicBezTo>
                  <a:pt x="0" y="562"/>
                  <a:pt x="163" y="725"/>
                  <a:pt x="363" y="725"/>
                </a:cubicBezTo>
                <a:cubicBezTo>
                  <a:pt x="563" y="725"/>
                  <a:pt x="726" y="562"/>
                  <a:pt x="726" y="362"/>
                </a:cubicBezTo>
                <a:cubicBezTo>
                  <a:pt x="726" y="162"/>
                  <a:pt x="563" y="0"/>
                  <a:pt x="363" y="0"/>
                </a:cubicBezTo>
                <a:close/>
              </a:path>
            </a:pathLst>
          </a:custGeom>
          <a:solidFill>
            <a:srgbClr val="1AA4DE"/>
          </a:solidFill>
          <a:ln w="25400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5118278" y="1793836"/>
            <a:ext cx="1955444" cy="1960351"/>
          </a:xfrm>
          <a:custGeom>
            <a:avLst/>
            <a:gdLst>
              <a:gd name="T0" fmla="*/ 362 w 725"/>
              <a:gd name="T1" fmla="*/ 0 h 725"/>
              <a:gd name="T2" fmla="*/ 0 w 725"/>
              <a:gd name="T3" fmla="*/ 363 h 725"/>
              <a:gd name="T4" fmla="*/ 362 w 725"/>
              <a:gd name="T5" fmla="*/ 725 h 725"/>
              <a:gd name="T6" fmla="*/ 725 w 725"/>
              <a:gd name="T7" fmla="*/ 363 h 725"/>
              <a:gd name="T8" fmla="*/ 362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2" y="0"/>
                </a:moveTo>
                <a:cubicBezTo>
                  <a:pt x="162" y="0"/>
                  <a:pt x="0" y="162"/>
                  <a:pt x="0" y="363"/>
                </a:cubicBezTo>
                <a:cubicBezTo>
                  <a:pt x="200" y="363"/>
                  <a:pt x="362" y="525"/>
                  <a:pt x="362" y="725"/>
                </a:cubicBezTo>
                <a:cubicBezTo>
                  <a:pt x="563" y="725"/>
                  <a:pt x="725" y="563"/>
                  <a:pt x="725" y="363"/>
                </a:cubicBezTo>
                <a:cubicBezTo>
                  <a:pt x="725" y="162"/>
                  <a:pt x="563" y="0"/>
                  <a:pt x="362" y="0"/>
                </a:cubicBezTo>
                <a:close/>
              </a:path>
            </a:pathLst>
          </a:custGeom>
          <a:solidFill>
            <a:srgbClr val="0082B4"/>
          </a:solidFill>
          <a:ln w="25400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8"/>
          <p:cNvSpPr/>
          <p:nvPr/>
        </p:nvSpPr>
        <p:spPr bwMode="auto">
          <a:xfrm>
            <a:off x="4138536" y="2775357"/>
            <a:ext cx="1955444" cy="1960351"/>
          </a:xfrm>
          <a:custGeom>
            <a:avLst/>
            <a:gdLst>
              <a:gd name="T0" fmla="*/ 363 w 725"/>
              <a:gd name="T1" fmla="*/ 0 h 725"/>
              <a:gd name="T2" fmla="*/ 0 w 725"/>
              <a:gd name="T3" fmla="*/ 362 h 725"/>
              <a:gd name="T4" fmla="*/ 363 w 725"/>
              <a:gd name="T5" fmla="*/ 725 h 725"/>
              <a:gd name="T6" fmla="*/ 725 w 725"/>
              <a:gd name="T7" fmla="*/ 362 h 725"/>
              <a:gd name="T8" fmla="*/ 363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3" y="0"/>
                </a:moveTo>
                <a:cubicBezTo>
                  <a:pt x="162" y="0"/>
                  <a:pt x="0" y="162"/>
                  <a:pt x="0" y="362"/>
                </a:cubicBezTo>
                <a:cubicBezTo>
                  <a:pt x="0" y="562"/>
                  <a:pt x="162" y="725"/>
                  <a:pt x="363" y="725"/>
                </a:cubicBezTo>
                <a:cubicBezTo>
                  <a:pt x="363" y="525"/>
                  <a:pt x="525" y="362"/>
                  <a:pt x="725" y="362"/>
                </a:cubicBezTo>
                <a:cubicBezTo>
                  <a:pt x="725" y="162"/>
                  <a:pt x="563" y="0"/>
                  <a:pt x="363" y="0"/>
                </a:cubicBezTo>
                <a:close/>
              </a:path>
            </a:pathLst>
          </a:custGeom>
          <a:solidFill>
            <a:srgbClr val="1AA4DE"/>
          </a:solidFill>
          <a:ln w="25400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10"/>
          <p:cNvSpPr>
            <a:spLocks noEditPoints="1"/>
          </p:cNvSpPr>
          <p:nvPr/>
        </p:nvSpPr>
        <p:spPr bwMode="auto">
          <a:xfrm>
            <a:off x="1557655" y="909955"/>
            <a:ext cx="2463800" cy="488569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11"/>
          <p:cNvSpPr>
            <a:spLocks noEditPoints="1"/>
          </p:cNvSpPr>
          <p:nvPr/>
        </p:nvSpPr>
        <p:spPr bwMode="auto">
          <a:xfrm>
            <a:off x="8188960" y="919480"/>
            <a:ext cx="2257425" cy="479806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12"/>
          <p:cNvSpPr>
            <a:spLocks noEditPoints="1"/>
          </p:cNvSpPr>
          <p:nvPr/>
        </p:nvSpPr>
        <p:spPr bwMode="auto">
          <a:xfrm>
            <a:off x="9277985" y="1675765"/>
            <a:ext cx="2530475" cy="491680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344170" y="1675765"/>
            <a:ext cx="2325370" cy="491680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097930" y="3138443"/>
            <a:ext cx="701471" cy="615425"/>
          </a:xfrm>
          <a:prstGeom prst="rect">
            <a:avLst/>
          </a:prstGeom>
        </p:spPr>
        <p:txBody>
          <a:bodyPr wrap="none" lIns="121918" tIns="60960" rIns="121918" bIns="60960">
            <a:spAutoFit/>
          </a:bodyPr>
          <a:lstStyle/>
          <a:p>
            <a:pPr lvl="0" algn="ctr"/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en-US" altLang="zh-CN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315431" y="3755533"/>
            <a:ext cx="923290" cy="327660"/>
          </a:xfrm>
          <a:prstGeom prst="rect">
            <a:avLst/>
          </a:prstGeom>
        </p:spPr>
        <p:txBody>
          <a:bodyPr wrap="none" lIns="121918" tIns="60960" rIns="121918" bIns="60960">
            <a:spAutoFit/>
          </a:bodyPr>
          <a:lstStyle/>
          <a:p>
            <a:pPr lvl="0" algn="ctr"/>
            <a:r>
              <a:rPr lang="zh-CN" altLang="en-US" sz="1335" dirty="0">
                <a:solidFill>
                  <a:srgbClr val="FFFFFF"/>
                </a:solidFill>
                <a:cs typeface="+mn-ea"/>
                <a:sym typeface="+mn-lt"/>
              </a:rPr>
              <a:t>五育登记</a:t>
            </a:r>
            <a:endParaRPr lang="zh-CN" altLang="en-US" sz="13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071462" y="2892229"/>
            <a:ext cx="701470" cy="615425"/>
          </a:xfrm>
          <a:prstGeom prst="rect">
            <a:avLst/>
          </a:prstGeom>
        </p:spPr>
        <p:txBody>
          <a:bodyPr wrap="none" lIns="121918" tIns="60960" rIns="121918" bIns="60960">
            <a:spAutoFit/>
          </a:bodyPr>
          <a:lstStyle/>
          <a:p>
            <a:pPr lvl="0" algn="ctr"/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en-US" altLang="zh-CN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30166" y="2300038"/>
            <a:ext cx="923290" cy="327660"/>
          </a:xfrm>
          <a:prstGeom prst="rect">
            <a:avLst/>
          </a:prstGeom>
        </p:spPr>
        <p:txBody>
          <a:bodyPr wrap="none" lIns="121918" tIns="60960" rIns="121918" bIns="60960">
            <a:spAutoFit/>
          </a:bodyPr>
          <a:lstStyle/>
          <a:p>
            <a:pPr lvl="0" algn="ctr"/>
            <a:r>
              <a:rPr lang="zh-CN" altLang="en-US" sz="1335" dirty="0">
                <a:solidFill>
                  <a:srgbClr val="FFFFFF"/>
                </a:solidFill>
                <a:cs typeface="+mn-ea"/>
                <a:sym typeface="+mn-lt"/>
              </a:rPr>
              <a:t>课堂点评</a:t>
            </a:r>
            <a:endParaRPr lang="zh-CN" altLang="en-US" sz="13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391924" y="3755533"/>
            <a:ext cx="701470" cy="615425"/>
          </a:xfrm>
          <a:prstGeom prst="rect">
            <a:avLst/>
          </a:prstGeom>
        </p:spPr>
        <p:txBody>
          <a:bodyPr wrap="none" lIns="121918" tIns="60960" rIns="121918" bIns="60960">
            <a:spAutoFit/>
          </a:bodyPr>
          <a:lstStyle/>
          <a:p>
            <a:pPr lvl="0" algn="ctr"/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en-US" altLang="zh-CN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944294" y="3415204"/>
            <a:ext cx="923290" cy="327660"/>
          </a:xfrm>
          <a:prstGeom prst="rect">
            <a:avLst/>
          </a:prstGeom>
        </p:spPr>
        <p:txBody>
          <a:bodyPr wrap="none" lIns="121918" tIns="60960" rIns="121918" bIns="60960">
            <a:spAutoFit/>
          </a:bodyPr>
          <a:lstStyle/>
          <a:p>
            <a:pPr lvl="0" algn="ctr"/>
            <a:r>
              <a:rPr lang="zh-CN" altLang="en-US" sz="1335" dirty="0">
                <a:solidFill>
                  <a:srgbClr val="FFFFFF"/>
                </a:solidFill>
                <a:cs typeface="+mn-ea"/>
                <a:sym typeface="+mn-lt"/>
              </a:rPr>
              <a:t>德育督导</a:t>
            </a:r>
            <a:endParaRPr lang="zh-CN" altLang="en-US" sz="13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433906" y="4063404"/>
            <a:ext cx="701470" cy="615425"/>
          </a:xfrm>
          <a:prstGeom prst="rect">
            <a:avLst/>
          </a:prstGeom>
        </p:spPr>
        <p:txBody>
          <a:bodyPr wrap="none" lIns="121918" tIns="60960" rIns="121918" bIns="60960">
            <a:spAutoFit/>
          </a:bodyPr>
          <a:lstStyle/>
          <a:p>
            <a:pPr lvl="0" algn="ctr"/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en-US" altLang="zh-CN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630166" y="4909074"/>
            <a:ext cx="923290" cy="327660"/>
          </a:xfrm>
          <a:prstGeom prst="rect">
            <a:avLst/>
          </a:prstGeom>
        </p:spPr>
        <p:txBody>
          <a:bodyPr wrap="none" lIns="121918" tIns="60960" rIns="121918" bIns="60960">
            <a:spAutoFit/>
          </a:bodyPr>
          <a:lstStyle/>
          <a:p>
            <a:pPr lvl="0" algn="ctr"/>
            <a:r>
              <a:rPr lang="zh-CN" altLang="en-US" sz="1335" dirty="0">
                <a:solidFill>
                  <a:srgbClr val="FFFFFF"/>
                </a:solidFill>
                <a:cs typeface="+mn-ea"/>
                <a:sym typeface="+mn-lt"/>
              </a:rPr>
              <a:t>班级评比</a:t>
            </a:r>
            <a:endParaRPr lang="zh-CN" altLang="en-US" sz="1335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52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47397" y="2756926"/>
            <a:ext cx="3887653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35" b="1" dirty="0">
                <a:solidFill>
                  <a:schemeClr val="bg1"/>
                </a:solidFill>
                <a:cs typeface="+mn-ea"/>
                <a:sym typeface="+mn-lt"/>
              </a:rPr>
              <a:t>智慧办公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6"/>
          <p:cNvSpPr txBox="1"/>
          <p:nvPr/>
        </p:nvSpPr>
        <p:spPr>
          <a:xfrm>
            <a:off x="6647397" y="3373032"/>
            <a:ext cx="513579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学校一体化智慧办公平台支持PC端、移动端随时随地办公，不受场景限制，采用积木式架构，经过多年的打磨完善，各业务模块功能不仅专业深入，且支持自定义运行模式、自定义流程、自定义参数和排版。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duotone>
              <a:prstClr val="black"/>
              <a:srgbClr val="0419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97287" y="0"/>
            <a:ext cx="6456023" cy="6302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3"/>
          <p:cNvSpPr>
            <a:spLocks noChangeArrowheads="1"/>
          </p:cNvSpPr>
          <p:nvPr/>
        </p:nvSpPr>
        <p:spPr bwMode="auto">
          <a:xfrm>
            <a:off x="27305" y="142240"/>
            <a:ext cx="24066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FFFFFF"/>
                </a:solidFill>
                <a:cs typeface="+mn-ea"/>
                <a:sym typeface="+mn-lt"/>
              </a:rPr>
              <a:t>智慧办公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1847787" y="2722172"/>
            <a:ext cx="0" cy="396000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7156409" y="2712647"/>
            <a:ext cx="0" cy="396000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4507178" y="2712949"/>
            <a:ext cx="0" cy="396000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10030855" y="2712949"/>
            <a:ext cx="0" cy="396000"/>
          </a:xfrm>
          <a:prstGeom prst="line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3528695" y="3110865"/>
            <a:ext cx="1956435" cy="350583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6111240" y="3110865"/>
            <a:ext cx="1955800" cy="350647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870585" y="3110865"/>
            <a:ext cx="1955800" cy="350647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9050655" y="3110865"/>
            <a:ext cx="1956435" cy="35052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Freeform 7"/>
          <p:cNvSpPr/>
          <p:nvPr/>
        </p:nvSpPr>
        <p:spPr bwMode="auto">
          <a:xfrm>
            <a:off x="3809471" y="2062596"/>
            <a:ext cx="1394148" cy="650286"/>
          </a:xfrm>
          <a:custGeom>
            <a:avLst/>
            <a:gdLst>
              <a:gd name="T0" fmla="*/ 333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3 w 434"/>
              <a:gd name="T9" fmla="*/ 202 h 202"/>
              <a:gd name="T10" fmla="*/ 434 w 434"/>
              <a:gd name="T11" fmla="*/ 101 h 202"/>
              <a:gd name="T12" fmla="*/ 333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3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20"/>
                  <a:pt x="60" y="58"/>
                  <a:pt x="60" y="101"/>
                </a:cubicBezTo>
                <a:cubicBezTo>
                  <a:pt x="60" y="145"/>
                  <a:pt x="35" y="183"/>
                  <a:pt x="0" y="202"/>
                </a:cubicBezTo>
                <a:cubicBezTo>
                  <a:pt x="333" y="202"/>
                  <a:pt x="333" y="202"/>
                  <a:pt x="333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3" y="0"/>
                </a:cubicBezTo>
                <a:close/>
              </a:path>
            </a:pathLst>
          </a:custGeom>
          <a:solidFill>
            <a:srgbClr val="1AA4DE"/>
          </a:solid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Freeform 8"/>
          <p:cNvSpPr/>
          <p:nvPr/>
        </p:nvSpPr>
        <p:spPr bwMode="auto">
          <a:xfrm>
            <a:off x="6457312" y="2062596"/>
            <a:ext cx="1397769" cy="650286"/>
          </a:xfrm>
          <a:custGeom>
            <a:avLst/>
            <a:gdLst>
              <a:gd name="T0" fmla="*/ 334 w 435"/>
              <a:gd name="T1" fmla="*/ 0 h 202"/>
              <a:gd name="T2" fmla="*/ 0 w 435"/>
              <a:gd name="T3" fmla="*/ 0 h 202"/>
              <a:gd name="T4" fmla="*/ 60 w 435"/>
              <a:gd name="T5" fmla="*/ 101 h 202"/>
              <a:gd name="T6" fmla="*/ 0 w 435"/>
              <a:gd name="T7" fmla="*/ 202 h 202"/>
              <a:gd name="T8" fmla="*/ 334 w 435"/>
              <a:gd name="T9" fmla="*/ 202 h 202"/>
              <a:gd name="T10" fmla="*/ 435 w 435"/>
              <a:gd name="T11" fmla="*/ 101 h 202"/>
              <a:gd name="T12" fmla="*/ 334 w 435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90" y="202"/>
                  <a:pt x="435" y="157"/>
                  <a:pt x="435" y="101"/>
                </a:cubicBezTo>
                <a:cubicBezTo>
                  <a:pt x="435" y="46"/>
                  <a:pt x="390" y="0"/>
                  <a:pt x="334" y="0"/>
                </a:cubicBezTo>
                <a:close/>
              </a:path>
            </a:pathLst>
          </a:custGeom>
          <a:solidFill>
            <a:srgbClr val="0082B4"/>
          </a:solid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Freeform 9"/>
          <p:cNvSpPr/>
          <p:nvPr/>
        </p:nvSpPr>
        <p:spPr bwMode="auto">
          <a:xfrm>
            <a:off x="9332182" y="2072121"/>
            <a:ext cx="1397769" cy="650286"/>
          </a:xfrm>
          <a:custGeom>
            <a:avLst/>
            <a:gdLst>
              <a:gd name="T0" fmla="*/ 334 w 435"/>
              <a:gd name="T1" fmla="*/ 0 h 202"/>
              <a:gd name="T2" fmla="*/ 0 w 435"/>
              <a:gd name="T3" fmla="*/ 0 h 202"/>
              <a:gd name="T4" fmla="*/ 60 w 435"/>
              <a:gd name="T5" fmla="*/ 101 h 202"/>
              <a:gd name="T6" fmla="*/ 0 w 435"/>
              <a:gd name="T7" fmla="*/ 202 h 202"/>
              <a:gd name="T8" fmla="*/ 334 w 435"/>
              <a:gd name="T9" fmla="*/ 202 h 202"/>
              <a:gd name="T10" fmla="*/ 435 w 435"/>
              <a:gd name="T11" fmla="*/ 101 h 202"/>
              <a:gd name="T12" fmla="*/ 334 w 435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5" y="157"/>
                  <a:pt x="435" y="101"/>
                </a:cubicBezTo>
                <a:cubicBezTo>
                  <a:pt x="435" y="46"/>
                  <a:pt x="389" y="0"/>
                  <a:pt x="334" y="0"/>
                </a:cubicBezTo>
                <a:close/>
              </a:path>
            </a:pathLst>
          </a:custGeom>
          <a:solidFill>
            <a:srgbClr val="1AA4DE"/>
          </a:solid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3528775" y="1012198"/>
            <a:ext cx="1955536" cy="7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工资管理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sz="1065" dirty="0">
                <a:solidFill>
                  <a:schemeClr val="bg1"/>
                </a:solidFill>
                <a:cs typeface="+mn-ea"/>
                <a:sym typeface="+mn-lt"/>
              </a:rPr>
              <a:t>一键发布工资</a:t>
            </a:r>
            <a:endParaRPr lang="zh-CN" sz="1065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sz="1065" dirty="0">
                <a:solidFill>
                  <a:schemeClr val="bg1"/>
                </a:solidFill>
                <a:cs typeface="+mn-ea"/>
                <a:sym typeface="+mn-lt"/>
              </a:rPr>
              <a:t>教师微信查询</a:t>
            </a:r>
            <a:endParaRPr 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9050757" y="1012198"/>
            <a:ext cx="1955536" cy="74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物品申购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sz="1065" dirty="0">
                <a:solidFill>
                  <a:schemeClr val="bg1"/>
                </a:solidFill>
                <a:cs typeface="+mn-ea"/>
                <a:sym typeface="+mn-lt"/>
              </a:rPr>
              <a:t>只需要在系统中进行物品申购的填写便可快速进去审批状态</a:t>
            </a:r>
            <a:endParaRPr 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870020" y="1012203"/>
            <a:ext cx="1955536" cy="74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校园公告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sz="1065" dirty="0">
                <a:solidFill>
                  <a:schemeClr val="bg1"/>
                </a:solidFill>
                <a:cs typeface="+mn-ea"/>
                <a:sym typeface="+mn-lt"/>
              </a:rPr>
              <a:t>校园公告可以发送一下工作安排，教务通知，学校公告等</a:t>
            </a:r>
            <a:endParaRPr 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6111332" y="1012203"/>
            <a:ext cx="1955536" cy="7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日常请假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sz="1065" dirty="0">
                <a:solidFill>
                  <a:schemeClr val="bg1"/>
                </a:solidFill>
                <a:cs typeface="+mn-ea"/>
                <a:sym typeface="+mn-lt"/>
              </a:rPr>
              <a:t>自定义请假流程</a:t>
            </a:r>
            <a:endParaRPr lang="zh-CN" sz="1065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sz="1065" dirty="0">
                <a:solidFill>
                  <a:schemeClr val="bg1"/>
                </a:solidFill>
                <a:cs typeface="+mn-ea"/>
                <a:sym typeface="+mn-lt"/>
              </a:rPr>
              <a:t>一键申请签字审批</a:t>
            </a:r>
            <a:endParaRPr 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4033698" y="2249795"/>
            <a:ext cx="945691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STEP 02</a:t>
            </a:r>
            <a:endParaRPr lang="en-US" altLang="zh-CN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6683351" y="2249795"/>
            <a:ext cx="945691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STEP 03</a:t>
            </a:r>
            <a:endParaRPr lang="en-US" altLang="zh-CN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9556104" y="2259320"/>
            <a:ext cx="945691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STEP 04</a:t>
            </a:r>
            <a:endParaRPr lang="en-US" altLang="zh-CN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Freeform 5"/>
          <p:cNvSpPr/>
          <p:nvPr/>
        </p:nvSpPr>
        <p:spPr bwMode="auto">
          <a:xfrm>
            <a:off x="897873" y="2081646"/>
            <a:ext cx="1899298" cy="650286"/>
          </a:xfrm>
          <a:custGeom>
            <a:avLst/>
            <a:gdLst>
              <a:gd name="T0" fmla="*/ 490 w 591"/>
              <a:gd name="T1" fmla="*/ 0 h 202"/>
              <a:gd name="T2" fmla="*/ 101 w 591"/>
              <a:gd name="T3" fmla="*/ 0 h 202"/>
              <a:gd name="T4" fmla="*/ 0 w 591"/>
              <a:gd name="T5" fmla="*/ 101 h 202"/>
              <a:gd name="T6" fmla="*/ 101 w 591"/>
              <a:gd name="T7" fmla="*/ 202 h 202"/>
              <a:gd name="T8" fmla="*/ 490 w 591"/>
              <a:gd name="T9" fmla="*/ 202 h 202"/>
              <a:gd name="T10" fmla="*/ 591 w 591"/>
              <a:gd name="T11" fmla="*/ 101 h 202"/>
              <a:gd name="T12" fmla="*/ 490 w 591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1" h="202">
                <a:moveTo>
                  <a:pt x="490" y="0"/>
                </a:moveTo>
                <a:cubicBezTo>
                  <a:pt x="101" y="0"/>
                  <a:pt x="101" y="0"/>
                  <a:pt x="101" y="0"/>
                </a:cubicBezTo>
                <a:cubicBezTo>
                  <a:pt x="46" y="0"/>
                  <a:pt x="0" y="46"/>
                  <a:pt x="0" y="101"/>
                </a:cubicBezTo>
                <a:cubicBezTo>
                  <a:pt x="0" y="157"/>
                  <a:pt x="46" y="202"/>
                  <a:pt x="101" y="202"/>
                </a:cubicBezTo>
                <a:cubicBezTo>
                  <a:pt x="490" y="202"/>
                  <a:pt x="490" y="202"/>
                  <a:pt x="490" y="202"/>
                </a:cubicBezTo>
                <a:cubicBezTo>
                  <a:pt x="546" y="202"/>
                  <a:pt x="591" y="157"/>
                  <a:pt x="591" y="101"/>
                </a:cubicBezTo>
                <a:cubicBezTo>
                  <a:pt x="591" y="46"/>
                  <a:pt x="546" y="0"/>
                  <a:pt x="490" y="0"/>
                </a:cubicBezTo>
                <a:close/>
              </a:path>
            </a:pathLst>
          </a:custGeom>
          <a:solidFill>
            <a:srgbClr val="1AA4DE"/>
          </a:solidFill>
          <a:ln>
            <a:noFill/>
          </a:ln>
        </p:spPr>
        <p:txBody>
          <a:bodyPr vert="horz" wrap="square" lIns="121918" tIns="60960" rIns="121918" bIns="60960" numCol="1" anchor="t" anchorCtr="0" compatLnSpc="1"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1376211" y="2259320"/>
            <a:ext cx="945691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STEP 01</a:t>
            </a:r>
            <a:endParaRPr lang="en-US" altLang="zh-CN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5" grpId="0" bldLvl="0" animBg="1"/>
      <p:bldP spid="16" grpId="0" bldLvl="0" animBg="1"/>
      <p:bldP spid="19" grpId="0" bldLvl="0" animBg="1"/>
      <p:bldP spid="20" grpId="0" bldLvl="0" animBg="1"/>
      <p:bldP spid="21" grpId="0" bldLvl="0" animBg="1"/>
      <p:bldP spid="30" grpId="0"/>
      <p:bldP spid="31" grpId="0"/>
      <p:bldP spid="32" grpId="0"/>
      <p:bldP spid="33" grpId="0"/>
      <p:bldP spid="36" grpId="0"/>
      <p:bldP spid="37" grpId="0"/>
      <p:bldP spid="38" grpId="0"/>
      <p:bldP spid="39" grpId="0"/>
      <p:bldP spid="41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3"/>
          <p:cNvSpPr>
            <a:spLocks noChangeArrowheads="1"/>
          </p:cNvSpPr>
          <p:nvPr/>
        </p:nvSpPr>
        <p:spPr bwMode="auto">
          <a:xfrm>
            <a:off x="27305" y="142240"/>
            <a:ext cx="24066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FFFFFF"/>
                </a:solidFill>
                <a:cs typeface="+mn-ea"/>
                <a:sym typeface="+mn-lt"/>
              </a:rPr>
              <a:t>智慧办公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1847787" y="2722172"/>
            <a:ext cx="0" cy="396000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7156409" y="2712647"/>
            <a:ext cx="0" cy="396000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4507178" y="2712949"/>
            <a:ext cx="0" cy="396000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10030855" y="2712949"/>
            <a:ext cx="0" cy="396000"/>
          </a:xfrm>
          <a:prstGeom prst="line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3528695" y="3110865"/>
            <a:ext cx="1956435" cy="350583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6111240" y="3110865"/>
            <a:ext cx="1955800" cy="350647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870585" y="3110865"/>
            <a:ext cx="1955800" cy="350647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9050655" y="3110865"/>
            <a:ext cx="1956435" cy="35052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Freeform 6"/>
          <p:cNvSpPr/>
          <p:nvPr/>
        </p:nvSpPr>
        <p:spPr bwMode="auto">
          <a:xfrm>
            <a:off x="1150713" y="2062596"/>
            <a:ext cx="1394148" cy="650286"/>
          </a:xfrm>
          <a:custGeom>
            <a:avLst/>
            <a:gdLst>
              <a:gd name="T0" fmla="*/ 334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4 w 434"/>
              <a:gd name="T9" fmla="*/ 202 h 202"/>
              <a:gd name="T10" fmla="*/ 434 w 434"/>
              <a:gd name="T11" fmla="*/ 101 h 202"/>
              <a:gd name="T12" fmla="*/ 334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4" y="0"/>
                </a:cubicBezTo>
                <a:close/>
              </a:path>
            </a:pathLst>
          </a:custGeom>
          <a:solidFill>
            <a:srgbClr val="0082B4"/>
          </a:solid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Freeform 7"/>
          <p:cNvSpPr/>
          <p:nvPr/>
        </p:nvSpPr>
        <p:spPr bwMode="auto">
          <a:xfrm>
            <a:off x="3809471" y="2062596"/>
            <a:ext cx="1394148" cy="650286"/>
          </a:xfrm>
          <a:custGeom>
            <a:avLst/>
            <a:gdLst>
              <a:gd name="T0" fmla="*/ 333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3 w 434"/>
              <a:gd name="T9" fmla="*/ 202 h 202"/>
              <a:gd name="T10" fmla="*/ 434 w 434"/>
              <a:gd name="T11" fmla="*/ 101 h 202"/>
              <a:gd name="T12" fmla="*/ 333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3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20"/>
                  <a:pt x="60" y="58"/>
                  <a:pt x="60" y="101"/>
                </a:cubicBezTo>
                <a:cubicBezTo>
                  <a:pt x="60" y="145"/>
                  <a:pt x="35" y="183"/>
                  <a:pt x="0" y="202"/>
                </a:cubicBezTo>
                <a:cubicBezTo>
                  <a:pt x="333" y="202"/>
                  <a:pt x="333" y="202"/>
                  <a:pt x="333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3" y="0"/>
                </a:cubicBezTo>
                <a:close/>
              </a:path>
            </a:pathLst>
          </a:custGeom>
          <a:solidFill>
            <a:srgbClr val="1AA4DE"/>
          </a:solid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Freeform 8"/>
          <p:cNvSpPr/>
          <p:nvPr/>
        </p:nvSpPr>
        <p:spPr bwMode="auto">
          <a:xfrm>
            <a:off x="6457312" y="2062596"/>
            <a:ext cx="1397769" cy="650286"/>
          </a:xfrm>
          <a:custGeom>
            <a:avLst/>
            <a:gdLst>
              <a:gd name="T0" fmla="*/ 334 w 435"/>
              <a:gd name="T1" fmla="*/ 0 h 202"/>
              <a:gd name="T2" fmla="*/ 0 w 435"/>
              <a:gd name="T3" fmla="*/ 0 h 202"/>
              <a:gd name="T4" fmla="*/ 60 w 435"/>
              <a:gd name="T5" fmla="*/ 101 h 202"/>
              <a:gd name="T6" fmla="*/ 0 w 435"/>
              <a:gd name="T7" fmla="*/ 202 h 202"/>
              <a:gd name="T8" fmla="*/ 334 w 435"/>
              <a:gd name="T9" fmla="*/ 202 h 202"/>
              <a:gd name="T10" fmla="*/ 435 w 435"/>
              <a:gd name="T11" fmla="*/ 101 h 202"/>
              <a:gd name="T12" fmla="*/ 334 w 435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90" y="202"/>
                  <a:pt x="435" y="157"/>
                  <a:pt x="435" y="101"/>
                </a:cubicBezTo>
                <a:cubicBezTo>
                  <a:pt x="435" y="46"/>
                  <a:pt x="390" y="0"/>
                  <a:pt x="334" y="0"/>
                </a:cubicBezTo>
                <a:close/>
              </a:path>
            </a:pathLst>
          </a:custGeom>
          <a:solidFill>
            <a:srgbClr val="0082B4"/>
          </a:solid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Freeform 9"/>
          <p:cNvSpPr/>
          <p:nvPr/>
        </p:nvSpPr>
        <p:spPr bwMode="auto">
          <a:xfrm>
            <a:off x="9332182" y="2072121"/>
            <a:ext cx="1397769" cy="650286"/>
          </a:xfrm>
          <a:custGeom>
            <a:avLst/>
            <a:gdLst>
              <a:gd name="T0" fmla="*/ 334 w 435"/>
              <a:gd name="T1" fmla="*/ 0 h 202"/>
              <a:gd name="T2" fmla="*/ 0 w 435"/>
              <a:gd name="T3" fmla="*/ 0 h 202"/>
              <a:gd name="T4" fmla="*/ 60 w 435"/>
              <a:gd name="T5" fmla="*/ 101 h 202"/>
              <a:gd name="T6" fmla="*/ 0 w 435"/>
              <a:gd name="T7" fmla="*/ 202 h 202"/>
              <a:gd name="T8" fmla="*/ 334 w 435"/>
              <a:gd name="T9" fmla="*/ 202 h 202"/>
              <a:gd name="T10" fmla="*/ 435 w 435"/>
              <a:gd name="T11" fmla="*/ 101 h 202"/>
              <a:gd name="T12" fmla="*/ 334 w 435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5" y="157"/>
                  <a:pt x="435" y="101"/>
                </a:cubicBezTo>
                <a:cubicBezTo>
                  <a:pt x="435" y="46"/>
                  <a:pt x="389" y="0"/>
                  <a:pt x="334" y="0"/>
                </a:cubicBezTo>
                <a:close/>
              </a:path>
            </a:pathLst>
          </a:custGeom>
          <a:solidFill>
            <a:srgbClr val="1AA4DE"/>
          </a:solidFill>
          <a:ln>
            <a:noFill/>
          </a:ln>
        </p:spPr>
        <p:txBody>
          <a:bodyPr vert="horz" wrap="square" lIns="121918" tIns="60960" rIns="121918" bIns="6096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3528775" y="1012198"/>
            <a:ext cx="1955536" cy="7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油印管理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sz="1065" dirty="0">
                <a:solidFill>
                  <a:schemeClr val="bg1"/>
                </a:solidFill>
                <a:cs typeface="+mn-ea"/>
                <a:sym typeface="+mn-lt"/>
              </a:rPr>
              <a:t>同一油印管理制度</a:t>
            </a:r>
            <a:endParaRPr lang="zh-CN" sz="1065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sz="1065" dirty="0">
                <a:solidFill>
                  <a:schemeClr val="bg1"/>
                </a:solidFill>
                <a:cs typeface="+mn-ea"/>
                <a:sym typeface="+mn-lt"/>
              </a:rPr>
              <a:t>方便财务统计</a:t>
            </a:r>
            <a:endParaRPr 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9050757" y="1012198"/>
            <a:ext cx="1955536" cy="93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值班登记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将值班流程和管理与办公自动化相结合，实现无纸化办公、信息化办公</a:t>
            </a:r>
            <a:endParaRPr lang="zh-CN" altLang="en-US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870020" y="1012203"/>
            <a:ext cx="1955536" cy="104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公务用车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公务车辆统一管理</a:t>
            </a:r>
            <a:endParaRPr lang="zh-CN" altLang="en-US" sz="1065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调度解决方案</a:t>
            </a:r>
            <a:endParaRPr lang="zh-CN" altLang="en-US" sz="1065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zh-CN" altLang="en-US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6111332" y="1012203"/>
            <a:ext cx="1955536" cy="74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设备报修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121920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学生点击报修，老师立刻收到消息 解决了报修困难</a:t>
            </a:r>
            <a:endParaRPr lang="en-US" alt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1374941" y="2249795"/>
            <a:ext cx="945691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STEP 05</a:t>
            </a:r>
            <a:endParaRPr lang="en-US" altLang="zh-CN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4033698" y="2249795"/>
            <a:ext cx="945691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STEP 06</a:t>
            </a:r>
            <a:endParaRPr lang="en-US" altLang="zh-CN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6683351" y="2249795"/>
            <a:ext cx="945691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STEP 07</a:t>
            </a:r>
            <a:endParaRPr lang="en-US" altLang="zh-CN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9556104" y="2259320"/>
            <a:ext cx="945691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STEP 08</a:t>
            </a:r>
            <a:endParaRPr lang="en-US" altLang="zh-CN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5" grpId="0" bldLvl="0" animBg="1"/>
      <p:bldP spid="16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30" grpId="0"/>
      <p:bldP spid="31" grpId="0"/>
      <p:bldP spid="32" grpId="0"/>
      <p:bldP spid="33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2"/>
          <p:cNvSpPr>
            <a:spLocks noChangeArrowheads="1"/>
          </p:cNvSpPr>
          <p:nvPr/>
        </p:nvSpPr>
        <p:spPr bwMode="auto">
          <a:xfrm>
            <a:off x="9785352" y="3838575"/>
            <a:ext cx="923925" cy="2260600"/>
          </a:xfrm>
          <a:prstGeom prst="rect">
            <a:avLst/>
          </a:prstGeom>
          <a:solidFill>
            <a:srgbClr val="0082B4">
              <a:alpha val="27000"/>
            </a:srgbClr>
          </a:solidFill>
          <a:ln>
            <a:noFill/>
          </a:ln>
        </p:spPr>
        <p:txBody>
          <a:bodyPr lIns="121907" tIns="60953" rIns="121907" bIns="60953" anchor="ctr"/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矩形 37"/>
          <p:cNvSpPr>
            <a:spLocks noChangeArrowheads="1"/>
          </p:cNvSpPr>
          <p:nvPr/>
        </p:nvSpPr>
        <p:spPr bwMode="auto">
          <a:xfrm>
            <a:off x="4995865" y="3838575"/>
            <a:ext cx="4667251" cy="2260600"/>
          </a:xfrm>
          <a:prstGeom prst="rect">
            <a:avLst/>
          </a:prstGeom>
          <a:solidFill>
            <a:srgbClr val="0082B4">
              <a:alpha val="27000"/>
            </a:srgbClr>
          </a:solidFill>
          <a:ln>
            <a:noFill/>
          </a:ln>
        </p:spPr>
        <p:txBody>
          <a:bodyPr lIns="121907" tIns="60953" rIns="121907" bIns="60953" anchor="ctr"/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矩形 46"/>
          <p:cNvSpPr>
            <a:spLocks noChangeAspect="1" noChangeArrowheads="1"/>
          </p:cNvSpPr>
          <p:nvPr/>
        </p:nvSpPr>
        <p:spPr bwMode="auto">
          <a:xfrm>
            <a:off x="1485904" y="3838575"/>
            <a:ext cx="3389313" cy="2260600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txBody>
          <a:bodyPr lIns="121907" tIns="60953" rIns="121907" bIns="60953" anchor="ctr"/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矩形 47"/>
          <p:cNvSpPr>
            <a:spLocks noChangeAspect="1" noChangeArrowheads="1"/>
          </p:cNvSpPr>
          <p:nvPr/>
        </p:nvSpPr>
        <p:spPr bwMode="auto">
          <a:xfrm>
            <a:off x="3840168" y="1485900"/>
            <a:ext cx="3386137" cy="2259013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txBody>
          <a:bodyPr lIns="121907" tIns="60953" rIns="121907" bIns="60953" anchor="ctr"/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1485900" y="1484313"/>
            <a:ext cx="2260600" cy="2260600"/>
          </a:xfrm>
          <a:prstGeom prst="rect">
            <a:avLst/>
          </a:prstGeom>
          <a:solidFill>
            <a:srgbClr val="1AA4DE">
              <a:alpha val="27000"/>
            </a:srgbClr>
          </a:solidFill>
          <a:ln>
            <a:noFill/>
          </a:ln>
        </p:spPr>
        <p:txBody>
          <a:bodyPr lIns="121907" tIns="60953" rIns="121907" bIns="60953" anchor="ctr"/>
          <a:lstStyle/>
          <a:p>
            <a:pPr algn="ctr"/>
            <a:endParaRPr lang="zh-CN" altLang="zh-CN" dirty="0">
              <a:solidFill>
                <a:srgbClr val="FF8607"/>
              </a:solidFill>
              <a:cs typeface="+mn-ea"/>
              <a:sym typeface="+mn-lt"/>
            </a:endParaRPr>
          </a:p>
        </p:txBody>
      </p:sp>
      <p:sp>
        <p:nvSpPr>
          <p:cNvPr id="7" name="矩形 59"/>
          <p:cNvSpPr>
            <a:spLocks noChangeAspect="1" noChangeArrowheads="1"/>
          </p:cNvSpPr>
          <p:nvPr/>
        </p:nvSpPr>
        <p:spPr bwMode="auto">
          <a:xfrm>
            <a:off x="7319963" y="1484313"/>
            <a:ext cx="3389312" cy="22606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txBody>
          <a:bodyPr lIns="121907" tIns="60953" rIns="121907" bIns="60953" anchor="ctr"/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矩形 56"/>
          <p:cNvSpPr>
            <a:spLocks noChangeArrowheads="1"/>
          </p:cNvSpPr>
          <p:nvPr/>
        </p:nvSpPr>
        <p:spPr bwMode="auto">
          <a:xfrm>
            <a:off x="1485901" y="1612902"/>
            <a:ext cx="2152651" cy="46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07" tIns="60953" rIns="121907" bIns="60953">
            <a:spAutoFit/>
          </a:bodyPr>
          <a:lstStyle/>
          <a:p>
            <a:pPr algn="r"/>
            <a:r>
              <a:rPr lang="zh-CN" altLang="en-US" sz="2265" dirty="0">
                <a:solidFill>
                  <a:schemeClr val="bg1"/>
                </a:solidFill>
                <a:cs typeface="+mn-ea"/>
                <a:sym typeface="+mn-lt"/>
              </a:rPr>
              <a:t>多种成熟产品</a:t>
            </a:r>
            <a:endParaRPr lang="zh-CN" altLang="en-US" sz="22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57"/>
          <p:cNvSpPr>
            <a:spLocks noChangeArrowheads="1"/>
          </p:cNvSpPr>
          <p:nvPr/>
        </p:nvSpPr>
        <p:spPr bwMode="auto">
          <a:xfrm>
            <a:off x="1801815" y="2062164"/>
            <a:ext cx="1841500" cy="6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07" tIns="60953" rIns="121907" bIns="60953">
            <a:spAutoFit/>
          </a:bodyPr>
          <a:lstStyle/>
          <a:p>
            <a:pPr algn="r">
              <a:lnSpc>
                <a:spcPts val="2125"/>
              </a:lnSpc>
            </a:pPr>
            <a:r>
              <a:rPr lang="zh-CN" sz="1465" dirty="0">
                <a:solidFill>
                  <a:schemeClr val="bg1"/>
                </a:solidFill>
                <a:cs typeface="+mn-ea"/>
                <a:sym typeface="+mn-lt"/>
              </a:rPr>
              <a:t>技术成熟，安全可靠，方便快捷</a:t>
            </a:r>
            <a:endParaRPr lang="zh-CN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44"/>
          <p:cNvSpPr>
            <a:spLocks noChangeArrowheads="1"/>
          </p:cNvSpPr>
          <p:nvPr/>
        </p:nvSpPr>
        <p:spPr bwMode="auto">
          <a:xfrm>
            <a:off x="5126039" y="3979865"/>
            <a:ext cx="3098800" cy="46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07" tIns="60953" rIns="121907" bIns="60953">
            <a:spAutoFit/>
          </a:bodyPr>
          <a:lstStyle/>
          <a:p>
            <a:r>
              <a:rPr lang="zh-CN" altLang="en-US" sz="2265" dirty="0">
                <a:solidFill>
                  <a:schemeClr val="bg1"/>
                </a:solidFill>
                <a:cs typeface="+mn-ea"/>
                <a:sym typeface="+mn-lt"/>
              </a:rPr>
              <a:t>持续提升用户体验</a:t>
            </a:r>
            <a:endParaRPr lang="zh-CN" altLang="en-US" sz="22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45"/>
          <p:cNvSpPr>
            <a:spLocks noChangeArrowheads="1"/>
          </p:cNvSpPr>
          <p:nvPr/>
        </p:nvSpPr>
        <p:spPr bwMode="auto">
          <a:xfrm>
            <a:off x="5126042" y="4381503"/>
            <a:ext cx="4281487" cy="79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07" tIns="60953" rIns="121907" bIns="60953">
            <a:spAutoFit/>
          </a:bodyPr>
          <a:lstStyle/>
          <a:p>
            <a:r>
              <a:rPr lang="zh-CN" altLang="en-US" sz="1465" dirty="0">
                <a:solidFill>
                  <a:schemeClr val="bg1"/>
                </a:solidFill>
                <a:cs typeface="+mn-ea"/>
                <a:sym typeface="+mn-lt"/>
              </a:rPr>
              <a:t>包括页面设计在内，可根据需要进行修改，弹性功能修改，数据暂存服务，采用阿里云数据加密，保证其机密性、完整性和可用性</a:t>
            </a:r>
            <a:endParaRPr lang="zh-CN" altLang="en-US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" name="组 12"/>
          <p:cNvGrpSpPr/>
          <p:nvPr/>
        </p:nvGrpSpPr>
        <p:grpSpPr>
          <a:xfrm>
            <a:off x="27444" y="142209"/>
            <a:ext cx="2406474" cy="766755"/>
            <a:chOff x="27444" y="142209"/>
            <a:chExt cx="2406474" cy="766755"/>
          </a:xfrm>
        </p:grpSpPr>
        <p:sp>
          <p:nvSpPr>
            <p:cNvPr id="14" name="矩形 113"/>
            <p:cNvSpPr>
              <a:spLocks noChangeArrowheads="1"/>
            </p:cNvSpPr>
            <p:nvPr/>
          </p:nvSpPr>
          <p:spPr bwMode="auto">
            <a:xfrm>
              <a:off x="27444" y="142209"/>
              <a:ext cx="2406474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FFFFFF"/>
                  </a:solidFill>
                  <a:cs typeface="+mn-ea"/>
                  <a:sym typeface="+mn-lt"/>
                </a:rPr>
                <a:t>公司优势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15" name="文本框 114"/>
            <p:cNvSpPr>
              <a:spLocks noChangeArrowheads="1"/>
            </p:cNvSpPr>
            <p:nvPr/>
          </p:nvSpPr>
          <p:spPr bwMode="auto">
            <a:xfrm>
              <a:off x="1179720" y="648614"/>
              <a:ext cx="30988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zh-CN" altLang="en-US" sz="11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" grpId="0" bldLvl="0" animBg="1" autoUpdateAnimBg="0"/>
      <p:bldP spid="4" grpId="0" bldLvl="0" animBg="1" autoUpdateAnimBg="0"/>
      <p:bldP spid="5" grpId="0" bldLvl="0" animBg="1" autoUpdateAnimBg="0"/>
      <p:bldP spid="6" grpId="0" bldLvl="0" animBg="1" autoUpdateAnimBg="0"/>
      <p:bldP spid="7" grpId="0" bldLvl="0" animBg="1" autoUpdateAnimBg="0"/>
      <p:bldP spid="8" grpId="0" bldLvl="0" autoUpdateAnimBg="0"/>
      <p:bldP spid="9" grpId="0" bldLvl="0" autoUpdateAnimBg="0"/>
      <p:bldP spid="10" grpId="0" bldLvl="0" autoUpdateAnimBg="0"/>
      <p:bldP spid="11" grpId="0" bldLvl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47397" y="2756926"/>
            <a:ext cx="3887653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35" b="1" dirty="0">
                <a:solidFill>
                  <a:schemeClr val="bg1"/>
                </a:solidFill>
                <a:cs typeface="+mn-ea"/>
                <a:sym typeface="+mn-lt"/>
              </a:rPr>
              <a:t>家校互联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6"/>
          <p:cNvSpPr txBox="1"/>
          <p:nvPr/>
        </p:nvSpPr>
        <p:spPr>
          <a:xfrm>
            <a:off x="6647397" y="3373032"/>
            <a:ext cx="5135792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3837665281"/>
                </a:ext>
              </a:extLst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综合全方位解决家庭与学校之间的沟通、互动、安全、健康、透明、成长教育问题。有以下模块。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duotone>
              <a:prstClr val="black"/>
              <a:srgbClr val="0419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97287" y="0"/>
            <a:ext cx="6456023" cy="6302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3"/>
          <p:cNvSpPr>
            <a:spLocks noChangeArrowheads="1"/>
          </p:cNvSpPr>
          <p:nvPr/>
        </p:nvSpPr>
        <p:spPr bwMode="auto">
          <a:xfrm>
            <a:off x="27305" y="142240"/>
            <a:ext cx="24066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家校互联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575371" y="1988166"/>
            <a:ext cx="1024328" cy="1022664"/>
          </a:xfrm>
          <a:prstGeom prst="ellipse">
            <a:avLst/>
          </a:prstGeom>
          <a:solidFill>
            <a:srgbClr val="0082B4"/>
          </a:solidFill>
          <a:ln>
            <a:noFill/>
          </a:ln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5712938" y="3427942"/>
            <a:ext cx="766130" cy="766470"/>
          </a:xfrm>
          <a:prstGeom prst="ellipse">
            <a:avLst/>
          </a:prstGeom>
          <a:solidFill>
            <a:srgbClr val="1AA4DE"/>
          </a:solidFill>
          <a:ln w="9525" cmpd="sng">
            <a:solidFill>
              <a:srgbClr val="CBAB89"/>
            </a:solidFill>
            <a:round/>
          </a:ln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6883294" y="3296668"/>
            <a:ext cx="1022213" cy="1022664"/>
          </a:xfrm>
          <a:prstGeom prst="ellipse">
            <a:avLst/>
          </a:prstGeom>
          <a:solidFill>
            <a:srgbClr val="1AA4DE"/>
          </a:solidFill>
          <a:ln>
            <a:noFill/>
          </a:ln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4269564" y="3296668"/>
            <a:ext cx="1022211" cy="1022664"/>
          </a:xfrm>
          <a:prstGeom prst="ellipse">
            <a:avLst/>
          </a:prstGeom>
          <a:solidFill>
            <a:srgbClr val="1AA4DE"/>
          </a:solidFill>
          <a:ln>
            <a:noFill/>
          </a:ln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5575371" y="4603054"/>
            <a:ext cx="1024328" cy="1024782"/>
          </a:xfrm>
          <a:prstGeom prst="ellipse">
            <a:avLst/>
          </a:prstGeom>
          <a:solidFill>
            <a:srgbClr val="0082B4"/>
          </a:solidFill>
          <a:ln>
            <a:noFill/>
          </a:ln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3765866" y="2102501"/>
            <a:ext cx="1638078" cy="444637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7427205" y="2102501"/>
            <a:ext cx="757665" cy="1020548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6599676" y="4688176"/>
            <a:ext cx="2664000" cy="444637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Freeform 10"/>
          <p:cNvSpPr/>
          <p:nvPr/>
        </p:nvSpPr>
        <p:spPr bwMode="auto">
          <a:xfrm>
            <a:off x="2168204" y="4319153"/>
            <a:ext cx="2628000" cy="29430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Freeform 11"/>
          <p:cNvSpPr/>
          <p:nvPr/>
        </p:nvSpPr>
        <p:spPr bwMode="auto">
          <a:xfrm>
            <a:off x="6673772" y="3722250"/>
            <a:ext cx="91004" cy="182089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5410294" y="3722250"/>
            <a:ext cx="91005" cy="182089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5996531" y="4399793"/>
            <a:ext cx="182009" cy="91045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5996531" y="3135752"/>
            <a:ext cx="182009" cy="91044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Freeform 27"/>
          <p:cNvSpPr>
            <a:spLocks noEditPoints="1"/>
          </p:cNvSpPr>
          <p:nvPr/>
        </p:nvSpPr>
        <p:spPr bwMode="auto">
          <a:xfrm>
            <a:off x="5941507" y="3669317"/>
            <a:ext cx="308991" cy="287955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8" tIns="60960" rIns="121918" bIns="60960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29605" y="2176780"/>
            <a:ext cx="715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家访管理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423410" y="3504565"/>
            <a:ext cx="715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校园通知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037070" y="3490595"/>
            <a:ext cx="715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信息采集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738495" y="4816475"/>
            <a:ext cx="715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健康打卡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951990" y="909955"/>
            <a:ext cx="1813560" cy="354965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306705" y="2821940"/>
            <a:ext cx="2055495" cy="391668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185150" y="354330"/>
            <a:ext cx="1870075" cy="355028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246870" y="3004820"/>
            <a:ext cx="1870075" cy="355028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9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44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55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6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bldLvl="0" animBg="1"/>
      <p:bldP spid="13" grpId="0" bldLvl="0" animBg="1"/>
      <p:bldP spid="14" grpId="0" animBg="1"/>
      <p:bldP spid="15" grpId="0" animBg="1"/>
      <p:bldP spid="16" grpId="0" animBg="1"/>
      <p:bldP spid="17" grpId="0" animBg="1"/>
      <p:bldP spid="30" grpId="0" animBg="1"/>
      <p:bldP spid="30" grpId="1" animBg="1"/>
      <p:bldP spid="37" grpId="0" animBg="1"/>
      <p:bldP spid="37" grpId="1" animBg="1"/>
      <p:bldP spid="38" grpId="0" bldLvl="0" animBg="1"/>
      <p:bldP spid="38" grpId="1" animBg="1"/>
      <p:bldP spid="39" grpId="0" bldLvl="0" animBg="1"/>
      <p:bldP spid="39" grpId="1" animBg="1"/>
      <p:bldP spid="40" grpId="0" bldLvl="0" animBg="1"/>
      <p:bldP spid="4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6"/>
          <p:cNvSpPr txBox="1"/>
          <p:nvPr/>
        </p:nvSpPr>
        <p:spPr>
          <a:xfrm>
            <a:off x="5885351" y="2355716"/>
            <a:ext cx="3416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spc="300" dirty="0">
                <a:solidFill>
                  <a:schemeClr val="bg1"/>
                </a:solidFill>
                <a:cs typeface="+mn-ea"/>
                <a:sym typeface="+mn-lt"/>
              </a:rPr>
              <a:t>谢谢观看</a:t>
            </a:r>
            <a:endParaRPr lang="zh-CN" altLang="en-US" sz="60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>
            <a:duotone>
              <a:prstClr val="black"/>
              <a:srgbClr val="0419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406569" y="0"/>
            <a:ext cx="6456023" cy="6302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 txBox="1"/>
          <p:nvPr>
            <p:custDataLst>
              <p:tags r:id="rId1"/>
            </p:custDataLst>
          </p:nvPr>
        </p:nvSpPr>
        <p:spPr>
          <a:xfrm>
            <a:off x="2036353" y="4074909"/>
            <a:ext cx="2354455" cy="471484"/>
          </a:xfrm>
          <a:prstGeom prst="rect">
            <a:avLst/>
          </a:prstGeom>
        </p:spPr>
        <p:txBody>
          <a:bodyPr lIns="86697" tIns="43348" rIns="86697" bIns="4334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PART 01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 Placeholder 11"/>
          <p:cNvSpPr txBox="1"/>
          <p:nvPr>
            <p:custDataLst>
              <p:tags r:id="rId2"/>
            </p:custDataLst>
          </p:nvPr>
        </p:nvSpPr>
        <p:spPr>
          <a:xfrm>
            <a:off x="2036354" y="4546211"/>
            <a:ext cx="2354453" cy="314100"/>
          </a:xfrm>
          <a:prstGeom prst="rect">
            <a:avLst/>
          </a:prstGeom>
        </p:spPr>
        <p:txBody>
          <a:bodyPr lIns="86697" tIns="43348" rIns="86697" bIns="4334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智慧教务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itle 9"/>
          <p:cNvSpPr txBox="1"/>
          <p:nvPr/>
        </p:nvSpPr>
        <p:spPr>
          <a:xfrm>
            <a:off x="5237124" y="498484"/>
            <a:ext cx="2093611" cy="697317"/>
          </a:xfrm>
          <a:prstGeom prst="rect">
            <a:avLst/>
          </a:prstGeom>
        </p:spPr>
        <p:txBody>
          <a:bodyPr lIns="86697" tIns="43348" rIns="86697" bIns="4334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8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AU" sz="586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Subtitle 10"/>
          <p:cNvSpPr txBox="1"/>
          <p:nvPr/>
        </p:nvSpPr>
        <p:spPr>
          <a:xfrm>
            <a:off x="4603743" y="1326685"/>
            <a:ext cx="3360373" cy="374124"/>
          </a:xfrm>
          <a:prstGeom prst="rect">
            <a:avLst/>
          </a:prstGeom>
        </p:spPr>
        <p:txBody>
          <a:bodyPr lIns="86697" tIns="43348" rIns="86697" bIns="4334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735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US" altLang="zh-CN" sz="37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 Placeholder 10"/>
          <p:cNvSpPr txBox="1"/>
          <p:nvPr>
            <p:custDataLst>
              <p:tags r:id="rId3"/>
            </p:custDataLst>
          </p:nvPr>
        </p:nvSpPr>
        <p:spPr>
          <a:xfrm>
            <a:off x="4062653" y="4074909"/>
            <a:ext cx="2354455" cy="471484"/>
          </a:xfrm>
          <a:prstGeom prst="rect">
            <a:avLst/>
          </a:prstGeom>
        </p:spPr>
        <p:txBody>
          <a:bodyPr vert="horz" lIns="91411" tIns="45705" rIns="91411" bIns="4570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 02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 Placeholder 11"/>
          <p:cNvSpPr txBox="1"/>
          <p:nvPr>
            <p:custDataLst>
              <p:tags r:id="rId4"/>
            </p:custDataLst>
          </p:nvPr>
        </p:nvSpPr>
        <p:spPr>
          <a:xfrm>
            <a:off x="4062654" y="4546211"/>
            <a:ext cx="2354453" cy="314100"/>
          </a:xfrm>
          <a:prstGeom prst="rect">
            <a:avLst/>
          </a:prstGeom>
        </p:spPr>
        <p:txBody>
          <a:bodyPr vert="horz" lIns="91411" tIns="45705" rIns="91411" bIns="4570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智慧德育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 Placeholder 10"/>
          <p:cNvSpPr txBox="1"/>
          <p:nvPr>
            <p:custDataLst>
              <p:tags r:id="rId5"/>
            </p:custDataLst>
          </p:nvPr>
        </p:nvSpPr>
        <p:spPr>
          <a:xfrm>
            <a:off x="6088954" y="4074909"/>
            <a:ext cx="2354455" cy="471484"/>
          </a:xfrm>
          <a:prstGeom prst="rect">
            <a:avLst/>
          </a:prstGeom>
        </p:spPr>
        <p:txBody>
          <a:bodyPr vert="horz" lIns="91411" tIns="45705" rIns="91411" bIns="4570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 03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 Placeholder 11"/>
          <p:cNvSpPr txBox="1"/>
          <p:nvPr>
            <p:custDataLst>
              <p:tags r:id="rId6"/>
            </p:custDataLst>
          </p:nvPr>
        </p:nvSpPr>
        <p:spPr>
          <a:xfrm>
            <a:off x="6088955" y="4546211"/>
            <a:ext cx="2354453" cy="314100"/>
          </a:xfrm>
          <a:prstGeom prst="rect">
            <a:avLst/>
          </a:prstGeom>
        </p:spPr>
        <p:txBody>
          <a:bodyPr vert="horz" lIns="91411" tIns="45705" rIns="91411" bIns="4570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智慧办公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 Placeholder 10"/>
          <p:cNvSpPr txBox="1"/>
          <p:nvPr>
            <p:custDataLst>
              <p:tags r:id="rId7"/>
            </p:custDataLst>
          </p:nvPr>
        </p:nvSpPr>
        <p:spPr>
          <a:xfrm>
            <a:off x="8115254" y="4074909"/>
            <a:ext cx="2354455" cy="471484"/>
          </a:xfrm>
          <a:prstGeom prst="rect">
            <a:avLst/>
          </a:prstGeom>
        </p:spPr>
        <p:txBody>
          <a:bodyPr vert="horz" lIns="91411" tIns="45705" rIns="91411" bIns="4570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 04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 Placeholder 11"/>
          <p:cNvSpPr txBox="1"/>
          <p:nvPr>
            <p:custDataLst>
              <p:tags r:id="rId8"/>
            </p:custDataLst>
          </p:nvPr>
        </p:nvSpPr>
        <p:spPr>
          <a:xfrm>
            <a:off x="8115255" y="4546211"/>
            <a:ext cx="2354453" cy="314100"/>
          </a:xfrm>
          <a:prstGeom prst="rect">
            <a:avLst/>
          </a:prstGeom>
        </p:spPr>
        <p:txBody>
          <a:bodyPr vert="horz" lIns="91411" tIns="45705" rIns="91411" bIns="4570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家校互联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Oval 25"/>
          <p:cNvSpPr/>
          <p:nvPr>
            <p:custDataLst>
              <p:tags r:id="rId9"/>
            </p:custDataLst>
          </p:nvPr>
        </p:nvSpPr>
        <p:spPr>
          <a:xfrm>
            <a:off x="2680335" y="2660015"/>
            <a:ext cx="1066165" cy="1065600"/>
          </a:xfrm>
          <a:prstGeom prst="ellipse">
            <a:avLst/>
          </a:prstGeom>
          <a:solidFill>
            <a:srgbClr val="1A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ctr"/>
            <a:r>
              <a:rPr lang="en-US" altLang="en-AU" sz="3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altLang="en-AU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Oval 26"/>
          <p:cNvSpPr/>
          <p:nvPr>
            <p:custDataLst>
              <p:tags r:id="rId10"/>
            </p:custDataLst>
          </p:nvPr>
        </p:nvSpPr>
        <p:spPr>
          <a:xfrm>
            <a:off x="4707255" y="2660015"/>
            <a:ext cx="1065530" cy="1065530"/>
          </a:xfrm>
          <a:prstGeom prst="ellipse">
            <a:avLst/>
          </a:prstGeom>
          <a:solidFill>
            <a:srgbClr val="00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AU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Oval 27"/>
          <p:cNvSpPr/>
          <p:nvPr>
            <p:custDataLst>
              <p:tags r:id="rId11"/>
            </p:custDataLst>
          </p:nvPr>
        </p:nvSpPr>
        <p:spPr>
          <a:xfrm>
            <a:off x="6733381" y="2659778"/>
            <a:ext cx="1065600" cy="1065600"/>
          </a:xfrm>
          <a:prstGeom prst="ellipse">
            <a:avLst/>
          </a:prstGeom>
          <a:solidFill>
            <a:srgbClr val="1A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ctr"/>
            <a:r>
              <a:rPr lang="en-AU" sz="36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AU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Oval 28"/>
          <p:cNvSpPr/>
          <p:nvPr>
            <p:custDataLst>
              <p:tags r:id="rId12"/>
            </p:custDataLst>
          </p:nvPr>
        </p:nvSpPr>
        <p:spPr>
          <a:xfrm>
            <a:off x="8759682" y="2659778"/>
            <a:ext cx="1065600" cy="1065600"/>
          </a:xfrm>
          <a:prstGeom prst="ellipse">
            <a:avLst/>
          </a:prstGeom>
          <a:solidFill>
            <a:srgbClr val="00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ctr"/>
            <a:r>
              <a:rPr lang="en-AU" sz="36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en-AU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  <p:bldP spid="8" grpId="0" build="p"/>
      <p:bldP spid="9" grpId="0"/>
      <p:bldP spid="10" grpId="0"/>
      <p:bldP spid="12" grpId="0"/>
      <p:bldP spid="13" grpId="0"/>
      <p:bldP spid="14" grpId="0"/>
      <p:bldP spid="15" grpId="0" bldLvl="0" animBg="1"/>
      <p:bldP spid="19" grpId="0" bldLvl="0" animBg="1"/>
      <p:bldP spid="20" grpId="0" bldLvl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duotone>
              <a:prstClr val="black"/>
              <a:srgbClr val="0419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97287" y="0"/>
            <a:ext cx="6456023" cy="6302714"/>
          </a:xfrm>
          <a:prstGeom prst="rect">
            <a:avLst/>
          </a:prstGeom>
        </p:spPr>
      </p:pic>
      <p:grpSp>
        <p:nvGrpSpPr>
          <p:cNvPr id="5" name="Group 144"/>
          <p:cNvGrpSpPr/>
          <p:nvPr>
            <p:custDataLst>
              <p:tags r:id="rId2"/>
            </p:custDataLst>
          </p:nvPr>
        </p:nvGrpSpPr>
        <p:grpSpPr>
          <a:xfrm>
            <a:off x="1059002" y="3704285"/>
            <a:ext cx="2390775" cy="2589718"/>
            <a:chOff x="734693" y="2718831"/>
            <a:chExt cx="1793081" cy="1942289"/>
          </a:xfrm>
        </p:grpSpPr>
        <p:grpSp>
          <p:nvGrpSpPr>
            <p:cNvPr id="6" name="Group 45"/>
            <p:cNvGrpSpPr/>
            <p:nvPr/>
          </p:nvGrpSpPr>
          <p:grpSpPr>
            <a:xfrm>
              <a:off x="734693" y="2718831"/>
              <a:ext cx="1793081" cy="1942289"/>
              <a:chOff x="793061" y="2154807"/>
              <a:chExt cx="1793081" cy="2210049"/>
            </a:xfrm>
          </p:grpSpPr>
          <p:sp>
            <p:nvSpPr>
              <p:cNvPr id="44" name="Round Same Side Corner Rectangle 43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793061" y="2154807"/>
                <a:ext cx="1793081" cy="221004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42" name="Round Same Side Corner Rectangle 41"/>
              <p:cNvSpPr/>
              <p:nvPr>
                <p:custDataLst>
                  <p:tags r:id="rId4"/>
                </p:custDataLst>
              </p:nvPr>
            </p:nvSpPr>
            <p:spPr>
              <a:xfrm flipV="1">
                <a:off x="793061" y="2154808"/>
                <a:ext cx="1793081" cy="216953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</p:grpSp>
        <p:sp>
          <p:nvSpPr>
            <p:cNvPr id="47" name="Text Placeholder 3"/>
            <p:cNvSpPr txBox="1"/>
            <p:nvPr>
              <p:custDataLst>
                <p:tags r:id="rId5"/>
              </p:custDataLst>
            </p:nvPr>
          </p:nvSpPr>
          <p:spPr>
            <a:xfrm>
              <a:off x="869234" y="3359702"/>
              <a:ext cx="1523999" cy="108013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学校基础设置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档案管理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任课安排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考试管理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成绩分析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成绩查询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145"/>
          <p:cNvGrpSpPr/>
          <p:nvPr>
            <p:custDataLst>
              <p:tags r:id="rId6"/>
            </p:custDataLst>
          </p:nvPr>
        </p:nvGrpSpPr>
        <p:grpSpPr>
          <a:xfrm>
            <a:off x="3635412" y="3704285"/>
            <a:ext cx="2390775" cy="2589718"/>
            <a:chOff x="2667000" y="2718831"/>
            <a:chExt cx="1793081" cy="1942289"/>
          </a:xfrm>
        </p:grpSpPr>
        <p:grpSp>
          <p:nvGrpSpPr>
            <p:cNvPr id="11" name="Group 45"/>
            <p:cNvGrpSpPr/>
            <p:nvPr/>
          </p:nvGrpSpPr>
          <p:grpSpPr>
            <a:xfrm>
              <a:off x="2667000" y="2718831"/>
              <a:ext cx="1793081" cy="1942289"/>
              <a:chOff x="793061" y="2154807"/>
              <a:chExt cx="1793081" cy="2210049"/>
            </a:xfrm>
          </p:grpSpPr>
          <p:sp>
            <p:nvSpPr>
              <p:cNvPr id="78" name="Round Same Side Corner Rectangle 77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793061" y="2154807"/>
                <a:ext cx="1793081" cy="221004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79" name="Round Same Side Corner Rectangle 78"/>
              <p:cNvSpPr/>
              <p:nvPr>
                <p:custDataLst>
                  <p:tags r:id="rId8"/>
                </p:custDataLst>
              </p:nvPr>
            </p:nvSpPr>
            <p:spPr>
              <a:xfrm flipV="1">
                <a:off x="793061" y="2154808"/>
                <a:ext cx="1793081" cy="216953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</p:grpSp>
        <p:sp>
          <p:nvSpPr>
            <p:cNvPr id="77" name="Text Placeholder 3"/>
            <p:cNvSpPr txBox="1"/>
            <p:nvPr>
              <p:custDataLst>
                <p:tags r:id="rId9"/>
              </p:custDataLst>
            </p:nvPr>
          </p:nvSpPr>
          <p:spPr>
            <a:xfrm>
              <a:off x="2801541" y="3359702"/>
              <a:ext cx="1523999" cy="70961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五育登记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课堂评比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德育督导管理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班级评比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146"/>
          <p:cNvGrpSpPr/>
          <p:nvPr>
            <p:custDataLst>
              <p:tags r:id="rId10"/>
            </p:custDataLst>
          </p:nvPr>
        </p:nvGrpSpPr>
        <p:grpSpPr>
          <a:xfrm>
            <a:off x="6199188" y="3704285"/>
            <a:ext cx="2390775" cy="2589718"/>
            <a:chOff x="4589832" y="2718831"/>
            <a:chExt cx="1793081" cy="1942289"/>
          </a:xfrm>
        </p:grpSpPr>
        <p:grpSp>
          <p:nvGrpSpPr>
            <p:cNvPr id="13" name="Group 45"/>
            <p:cNvGrpSpPr/>
            <p:nvPr/>
          </p:nvGrpSpPr>
          <p:grpSpPr>
            <a:xfrm>
              <a:off x="4589832" y="2718831"/>
              <a:ext cx="1793081" cy="1942289"/>
              <a:chOff x="793061" y="2154807"/>
              <a:chExt cx="1793081" cy="2210049"/>
            </a:xfrm>
          </p:grpSpPr>
          <p:sp>
            <p:nvSpPr>
              <p:cNvPr id="98" name="Round Same Side Corner Rectangle 9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793061" y="2154807"/>
                <a:ext cx="1793081" cy="221004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99" name="Round Same Side Corner Rectangle 98"/>
              <p:cNvSpPr/>
              <p:nvPr>
                <p:custDataLst>
                  <p:tags r:id="rId12"/>
                </p:custDataLst>
              </p:nvPr>
            </p:nvSpPr>
            <p:spPr>
              <a:xfrm flipV="1">
                <a:off x="793061" y="2154808"/>
                <a:ext cx="1793081" cy="216953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</p:grpSp>
        <p:sp>
          <p:nvSpPr>
            <p:cNvPr id="97" name="Text Placeholder 3"/>
            <p:cNvSpPr txBox="1"/>
            <p:nvPr>
              <p:custDataLst>
                <p:tags r:id="rId13"/>
              </p:custDataLst>
            </p:nvPr>
          </p:nvSpPr>
          <p:spPr>
            <a:xfrm>
              <a:off x="4724373" y="3359702"/>
              <a:ext cx="1523999" cy="70961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校园公告</a:t>
              </a:r>
              <a:r>
                <a:rPr lang="en-US" altLang="zh-CN" sz="1335" dirty="0">
                  <a:solidFill>
                    <a:schemeClr val="tx2"/>
                  </a:solidFill>
                  <a:cs typeface="+mn-ea"/>
                  <a:sym typeface="+mn-lt"/>
                </a:rPr>
                <a:t>       </a:t>
              </a: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工资管理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日常请假</a:t>
              </a:r>
              <a:r>
                <a:rPr lang="en-US" altLang="zh-CN" sz="1335" dirty="0">
                  <a:solidFill>
                    <a:schemeClr val="tx2"/>
                  </a:solidFill>
                  <a:cs typeface="+mn-ea"/>
                  <a:sym typeface="+mn-lt"/>
                </a:rPr>
                <a:t>       </a:t>
              </a: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物品申购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公务用车</a:t>
              </a:r>
              <a:r>
                <a:rPr lang="en-US" altLang="zh-CN" sz="1335" dirty="0">
                  <a:solidFill>
                    <a:schemeClr val="tx2"/>
                  </a:solidFill>
                  <a:cs typeface="+mn-ea"/>
                  <a:sym typeface="+mn-lt"/>
                </a:rPr>
                <a:t>       </a:t>
              </a: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油印管理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设备报修</a:t>
              </a:r>
              <a:r>
                <a:rPr lang="en-US" altLang="zh-CN" sz="1335" dirty="0">
                  <a:solidFill>
                    <a:schemeClr val="tx2"/>
                  </a:solidFill>
                  <a:cs typeface="+mn-ea"/>
                  <a:sym typeface="+mn-lt"/>
                </a:rPr>
                <a:t>       </a:t>
              </a: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值班登记</a:t>
              </a:r>
              <a:r>
                <a:rPr lang="en-US" altLang="zh-CN" sz="1335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47"/>
          <p:cNvGrpSpPr/>
          <p:nvPr>
            <p:custDataLst>
              <p:tags r:id="rId14"/>
            </p:custDataLst>
          </p:nvPr>
        </p:nvGrpSpPr>
        <p:grpSpPr>
          <a:xfrm>
            <a:off x="8775934" y="3704285"/>
            <a:ext cx="2390775" cy="2589718"/>
            <a:chOff x="6629400" y="2718831"/>
            <a:chExt cx="1793081" cy="1942289"/>
          </a:xfrm>
        </p:grpSpPr>
        <p:grpSp>
          <p:nvGrpSpPr>
            <p:cNvPr id="15" name="Group 45"/>
            <p:cNvGrpSpPr/>
            <p:nvPr/>
          </p:nvGrpSpPr>
          <p:grpSpPr>
            <a:xfrm>
              <a:off x="6629400" y="2718831"/>
              <a:ext cx="1793081" cy="1942289"/>
              <a:chOff x="793061" y="2154807"/>
              <a:chExt cx="1793081" cy="2210049"/>
            </a:xfrm>
          </p:grpSpPr>
          <p:sp>
            <p:nvSpPr>
              <p:cNvPr id="118" name="Round Same Side Corner Rectangle 117"/>
              <p:cNvSpPr/>
              <p:nvPr>
                <p:custDataLst>
                  <p:tags r:id="rId15"/>
                </p:custDataLst>
              </p:nvPr>
            </p:nvSpPr>
            <p:spPr>
              <a:xfrm flipV="1">
                <a:off x="793061" y="2154807"/>
                <a:ext cx="1793081" cy="221004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119" name="Round Same Side Corner Rectangle 118"/>
              <p:cNvSpPr/>
              <p:nvPr>
                <p:custDataLst>
                  <p:tags r:id="rId16"/>
                </p:custDataLst>
              </p:nvPr>
            </p:nvSpPr>
            <p:spPr>
              <a:xfrm flipV="1">
                <a:off x="793061" y="2154808"/>
                <a:ext cx="1793081" cy="216953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</p:grpSp>
        <p:sp>
          <p:nvSpPr>
            <p:cNvPr id="117" name="Text Placeholder 3"/>
            <p:cNvSpPr txBox="1"/>
            <p:nvPr>
              <p:custDataLst>
                <p:tags r:id="rId17"/>
              </p:custDataLst>
            </p:nvPr>
          </p:nvSpPr>
          <p:spPr>
            <a:xfrm>
              <a:off x="6763941" y="3359702"/>
              <a:ext cx="1523999" cy="70961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家访管理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校园通知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信息采集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健康打卡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156"/>
          <p:cNvGrpSpPr/>
          <p:nvPr/>
        </p:nvGrpSpPr>
        <p:grpSpPr>
          <a:xfrm>
            <a:off x="2185851" y="2087943"/>
            <a:ext cx="7975736" cy="740555"/>
            <a:chOff x="1638198" y="1613582"/>
            <a:chExt cx="5981802" cy="555416"/>
          </a:xfrm>
        </p:grpSpPr>
        <p:sp>
          <p:nvSpPr>
            <p:cNvPr id="156" name="Rectangle 155"/>
            <p:cNvSpPr/>
            <p:nvPr/>
          </p:nvSpPr>
          <p:spPr bwMode="auto">
            <a:xfrm>
              <a:off x="4549141" y="1613582"/>
              <a:ext cx="45719" cy="2723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 baseline="-25000" dirty="0">
                <a:cs typeface="+mn-ea"/>
                <a:sym typeface="+mn-lt"/>
              </a:endParaRPr>
            </a:p>
          </p:txBody>
        </p:sp>
        <p:grpSp>
          <p:nvGrpSpPr>
            <p:cNvPr id="23" name="Group 154"/>
            <p:cNvGrpSpPr/>
            <p:nvPr/>
          </p:nvGrpSpPr>
          <p:grpSpPr>
            <a:xfrm>
              <a:off x="1638198" y="1885950"/>
              <a:ext cx="5981802" cy="283048"/>
              <a:chOff x="1638198" y="1730318"/>
              <a:chExt cx="5981802" cy="43868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49" name="U-Turn Arrow 148"/>
              <p:cNvSpPr/>
              <p:nvPr/>
            </p:nvSpPr>
            <p:spPr>
              <a:xfrm>
                <a:off x="1638198" y="1730318"/>
                <a:ext cx="5981802" cy="438680"/>
              </a:xfrm>
              <a:prstGeom prst="uturnArrow">
                <a:avLst>
                  <a:gd name="adj1" fmla="val 10530"/>
                  <a:gd name="adj2" fmla="val 25000"/>
                  <a:gd name="adj3" fmla="val 0"/>
                  <a:gd name="adj4" fmla="val 10911"/>
                  <a:gd name="adj5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0" name="U-Turn Arrow 149"/>
              <p:cNvSpPr/>
              <p:nvPr/>
            </p:nvSpPr>
            <p:spPr>
              <a:xfrm>
                <a:off x="3568094" y="1730318"/>
                <a:ext cx="2048941" cy="438680"/>
              </a:xfrm>
              <a:prstGeom prst="uturnArrow">
                <a:avLst>
                  <a:gd name="adj1" fmla="val 10530"/>
                  <a:gd name="adj2" fmla="val 25000"/>
                  <a:gd name="adj3" fmla="val 0"/>
                  <a:gd name="adj4" fmla="val 10911"/>
                  <a:gd name="adj5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Group 152"/>
          <p:cNvGrpSpPr/>
          <p:nvPr/>
        </p:nvGrpSpPr>
        <p:grpSpPr>
          <a:xfrm>
            <a:off x="2221230" y="1436370"/>
            <a:ext cx="7781290" cy="695325"/>
            <a:chOff x="2942630" y="1008183"/>
            <a:chExt cx="3258740" cy="521579"/>
          </a:xfrm>
        </p:grpSpPr>
        <p:sp>
          <p:nvSpPr>
            <p:cNvPr id="152" name="Rounded Rectangle 151"/>
            <p:cNvSpPr/>
            <p:nvPr/>
          </p:nvSpPr>
          <p:spPr bwMode="auto">
            <a:xfrm>
              <a:off x="2942630" y="1041099"/>
              <a:ext cx="3258740" cy="48866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13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1" name="Rounded Rectangle 150"/>
            <p:cNvSpPr/>
            <p:nvPr/>
          </p:nvSpPr>
          <p:spPr bwMode="auto">
            <a:xfrm>
              <a:off x="2942630" y="1008183"/>
              <a:ext cx="3258740" cy="488663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ctr" anchorCtr="0" compatLnSpc="1"/>
            <a:lstStyle/>
            <a:p>
              <a:pPr algn="ctr"/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管理员</a:t>
              </a:r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                            </a:t>
              </a:r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教师</a:t>
              </a:r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                           </a:t>
              </a:r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学生</a:t>
              </a:r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家长</a:t>
              </a:r>
              <a:endParaRPr lang="zh-CN" altLang="en-US" sz="21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2544719" y="178747"/>
            <a:ext cx="705678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gradFill flip="none" rotWithShape="1">
                  <a:gsLst>
                    <a:gs pos="0">
                      <a:srgbClr val="0A97F4"/>
                    </a:gs>
                    <a:gs pos="47000">
                      <a:srgbClr val="33E5FF"/>
                    </a:gs>
                    <a:gs pos="100000">
                      <a:srgbClr val="0A97F4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AI</a:t>
            </a:r>
            <a:r>
              <a:rPr lang="zh-CN" altLang="en-US" sz="4400" b="1" dirty="0" smtClean="0">
                <a:gradFill flip="none" rotWithShape="1">
                  <a:gsLst>
                    <a:gs pos="0">
                      <a:srgbClr val="0A97F4"/>
                    </a:gs>
                    <a:gs pos="47000">
                      <a:srgbClr val="33E5FF"/>
                    </a:gs>
                    <a:gs pos="100000">
                      <a:srgbClr val="0A97F4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智慧校园体系</a:t>
            </a:r>
            <a:endParaRPr lang="zh-CN" altLang="en-US" sz="4400" b="1" dirty="0" smtClean="0">
              <a:gradFill flip="none" rotWithShape="1">
                <a:gsLst>
                  <a:gs pos="0">
                    <a:srgbClr val="0A97F4"/>
                  </a:gs>
                  <a:gs pos="47000">
                    <a:srgbClr val="33E5FF"/>
                  </a:gs>
                  <a:gs pos="100000">
                    <a:srgbClr val="0A97F4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>
            <p:custDataLst>
              <p:tags r:id="rId18"/>
            </p:custDataLst>
          </p:nvPr>
        </p:nvGrpSpPr>
        <p:grpSpPr>
          <a:xfrm>
            <a:off x="6198870" y="2831465"/>
            <a:ext cx="2393315" cy="1602740"/>
            <a:chOff x="9762" y="4459"/>
            <a:chExt cx="3769" cy="2524"/>
          </a:xfrm>
        </p:grpSpPr>
        <p:grpSp>
          <p:nvGrpSpPr>
            <p:cNvPr id="18" name="Group 142"/>
            <p:cNvGrpSpPr/>
            <p:nvPr>
              <p:custDataLst>
                <p:tags r:id="rId19"/>
              </p:custDataLst>
            </p:nvPr>
          </p:nvGrpSpPr>
          <p:grpSpPr>
            <a:xfrm>
              <a:off x="9762" y="4459"/>
              <a:ext cx="3765" cy="2524"/>
              <a:chOff x="4589832" y="2064303"/>
              <a:chExt cx="1793081" cy="1202154"/>
            </a:xfrm>
          </p:grpSpPr>
          <p:grpSp>
            <p:nvGrpSpPr>
              <p:cNvPr id="19" name="Group 49"/>
              <p:cNvGrpSpPr/>
              <p:nvPr/>
            </p:nvGrpSpPr>
            <p:grpSpPr>
              <a:xfrm rot="16200000" flipH="1" flipV="1">
                <a:off x="4885295" y="1768839"/>
                <a:ext cx="1202154" cy="1793081"/>
                <a:chOff x="7162800" y="1192655"/>
                <a:chExt cx="1318260" cy="1628775"/>
              </a:xfrm>
            </p:grpSpPr>
            <p:sp>
              <p:nvSpPr>
                <p:cNvPr id="101" name="Rectangle 24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7162800" y="1192655"/>
                  <a:ext cx="1219200" cy="1628775"/>
                </a:xfrm>
                <a:prstGeom prst="homePlat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Rectangle 8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7261860" y="1192655"/>
                  <a:ext cx="1219200" cy="1628775"/>
                </a:xfrm>
                <a:prstGeom prst="homePlat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7" name="TextBox 136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5181573" y="2717836"/>
                <a:ext cx="609600" cy="18430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智慧办公</a:t>
                </a:r>
                <a:endParaRPr 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>
              <p:custDataLst>
                <p:tags r:id="rId23"/>
              </p:custDataLst>
            </p:nvPr>
          </p:nvSpPr>
          <p:spPr>
            <a:xfrm>
              <a:off x="9767" y="4901"/>
              <a:ext cx="3765" cy="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150">
                  <a:solidFill>
                    <a:schemeClr val="bg1"/>
                  </a:solidFill>
                </a:rPr>
                <a:t>三</a:t>
              </a:r>
              <a:endParaRPr lang="zh-CN" altLang="en-US" sz="215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组合 32"/>
          <p:cNvGrpSpPr/>
          <p:nvPr>
            <p:custDataLst>
              <p:tags r:id="rId24"/>
            </p:custDataLst>
          </p:nvPr>
        </p:nvGrpSpPr>
        <p:grpSpPr>
          <a:xfrm>
            <a:off x="8768715" y="2831465"/>
            <a:ext cx="2397125" cy="1602740"/>
            <a:chOff x="13809" y="4459"/>
            <a:chExt cx="3775" cy="2524"/>
          </a:xfrm>
        </p:grpSpPr>
        <p:grpSp>
          <p:nvGrpSpPr>
            <p:cNvPr id="20" name="Group 143"/>
            <p:cNvGrpSpPr/>
            <p:nvPr>
              <p:custDataLst>
                <p:tags r:id="rId25"/>
              </p:custDataLst>
            </p:nvPr>
          </p:nvGrpSpPr>
          <p:grpSpPr>
            <a:xfrm>
              <a:off x="13820" y="4459"/>
              <a:ext cx="3765" cy="2524"/>
              <a:chOff x="6629400" y="2064303"/>
              <a:chExt cx="1793081" cy="1202154"/>
            </a:xfrm>
          </p:grpSpPr>
          <p:grpSp>
            <p:nvGrpSpPr>
              <p:cNvPr id="21" name="Group 49"/>
              <p:cNvGrpSpPr/>
              <p:nvPr/>
            </p:nvGrpSpPr>
            <p:grpSpPr>
              <a:xfrm rot="16200000" flipH="1" flipV="1">
                <a:off x="6924863" y="1768839"/>
                <a:ext cx="1202154" cy="1793081"/>
                <a:chOff x="7162800" y="1192655"/>
                <a:chExt cx="1318260" cy="1628775"/>
              </a:xfrm>
            </p:grpSpPr>
            <p:sp>
              <p:nvSpPr>
                <p:cNvPr id="121" name="Rectangle 24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7162800" y="1192655"/>
                  <a:ext cx="1219200" cy="1628775"/>
                </a:xfrm>
                <a:prstGeom prst="homePlat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Rectangle 8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7261860" y="1192655"/>
                  <a:ext cx="1219200" cy="1628775"/>
                </a:xfrm>
                <a:prstGeom prst="homePlat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9" name="TextBox 138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7221141" y="2735163"/>
                <a:ext cx="609600" cy="18430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家校互联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/>
            <p:cNvSpPr txBox="1"/>
            <p:nvPr>
              <p:custDataLst>
                <p:tags r:id="rId29"/>
              </p:custDataLst>
            </p:nvPr>
          </p:nvSpPr>
          <p:spPr>
            <a:xfrm>
              <a:off x="13809" y="4901"/>
              <a:ext cx="3765" cy="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150">
                  <a:solidFill>
                    <a:schemeClr val="bg1"/>
                  </a:solidFill>
                </a:rPr>
                <a:t>四</a:t>
              </a:r>
              <a:endParaRPr lang="zh-CN" altLang="en-US" sz="215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>
            <p:custDataLst>
              <p:tags r:id="rId30"/>
            </p:custDataLst>
          </p:nvPr>
        </p:nvGrpSpPr>
        <p:grpSpPr>
          <a:xfrm>
            <a:off x="1049655" y="2832100"/>
            <a:ext cx="2409825" cy="1602740"/>
            <a:chOff x="1653" y="4460"/>
            <a:chExt cx="3795" cy="2524"/>
          </a:xfrm>
        </p:grpSpPr>
        <p:grpSp>
          <p:nvGrpSpPr>
            <p:cNvPr id="7" name="Group 140"/>
            <p:cNvGrpSpPr/>
            <p:nvPr>
              <p:custDataLst>
                <p:tags r:id="rId31"/>
              </p:custDataLst>
            </p:nvPr>
          </p:nvGrpSpPr>
          <p:grpSpPr>
            <a:xfrm rot="0">
              <a:off x="1668" y="4460"/>
              <a:ext cx="3765" cy="2524"/>
              <a:chOff x="734693" y="2064303"/>
              <a:chExt cx="1793081" cy="1202154"/>
            </a:xfrm>
          </p:grpSpPr>
          <p:grpSp>
            <p:nvGrpSpPr>
              <p:cNvPr id="8" name="Group 49"/>
              <p:cNvGrpSpPr/>
              <p:nvPr/>
            </p:nvGrpSpPr>
            <p:grpSpPr>
              <a:xfrm rot="16200000" flipH="1" flipV="1">
                <a:off x="1030156" y="1768839"/>
                <a:ext cx="1202154" cy="1793081"/>
                <a:chOff x="7162800" y="1192655"/>
                <a:chExt cx="1318260" cy="1628775"/>
              </a:xfrm>
            </p:grpSpPr>
            <p:sp>
              <p:nvSpPr>
                <p:cNvPr id="25" name="Rectangle 24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7162800" y="1192655"/>
                  <a:ext cx="1219200" cy="1628775"/>
                </a:xfrm>
                <a:prstGeom prst="homePlat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Rectangle 8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7261860" y="1192655"/>
                  <a:ext cx="1219200" cy="1628775"/>
                </a:xfrm>
                <a:prstGeom prst="homePlat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135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3" name="TextBox 62"/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1326432" y="2788202"/>
                <a:ext cx="609600" cy="18430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智慧教务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TextBox 62"/>
            <p:cNvSpPr txBox="1"/>
            <p:nvPr>
              <p:custDataLst>
                <p:tags r:id="rId35"/>
              </p:custDataLst>
            </p:nvPr>
          </p:nvSpPr>
          <p:spPr>
            <a:xfrm>
              <a:off x="1653" y="5007"/>
              <a:ext cx="3795" cy="5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p>
              <a:pPr algn="ctr"/>
              <a:r>
                <a:rPr lang="zh-CN" altLang="en-US" sz="2150" dirty="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  <a:endParaRPr lang="zh-CN" altLang="en-US" sz="2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>
            <p:custDataLst>
              <p:tags r:id="rId36"/>
            </p:custDataLst>
          </p:nvPr>
        </p:nvGrpSpPr>
        <p:grpSpPr>
          <a:xfrm>
            <a:off x="3635375" y="2831465"/>
            <a:ext cx="2390775" cy="1602740"/>
            <a:chOff x="5725" y="4459"/>
            <a:chExt cx="3765" cy="2524"/>
          </a:xfrm>
        </p:grpSpPr>
        <p:grpSp>
          <p:nvGrpSpPr>
            <p:cNvPr id="16" name="Group 141"/>
            <p:cNvGrpSpPr/>
            <p:nvPr>
              <p:custDataLst>
                <p:tags r:id="rId37"/>
              </p:custDataLst>
            </p:nvPr>
          </p:nvGrpSpPr>
          <p:grpSpPr>
            <a:xfrm rot="0">
              <a:off x="5725" y="4459"/>
              <a:ext cx="3765" cy="2524"/>
              <a:chOff x="2667000" y="2064303"/>
              <a:chExt cx="1793081" cy="1202154"/>
            </a:xfrm>
          </p:grpSpPr>
          <p:grpSp>
            <p:nvGrpSpPr>
              <p:cNvPr id="17" name="Group 49"/>
              <p:cNvGrpSpPr/>
              <p:nvPr/>
            </p:nvGrpSpPr>
            <p:grpSpPr>
              <a:xfrm rot="16200000" flipH="1" flipV="1">
                <a:off x="2962463" y="1768839"/>
                <a:ext cx="1202154" cy="1793081"/>
                <a:chOff x="7162800" y="1192655"/>
                <a:chExt cx="1318260" cy="1628775"/>
              </a:xfrm>
            </p:grpSpPr>
            <p:sp>
              <p:nvSpPr>
                <p:cNvPr id="81" name="Rectangle 24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7162800" y="1192655"/>
                  <a:ext cx="1219200" cy="1628775"/>
                </a:xfrm>
                <a:prstGeom prst="homePlat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Rectangle 8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7261860" y="1192655"/>
                  <a:ext cx="1219200" cy="1628775"/>
                </a:xfrm>
                <a:prstGeom prst="homePlat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5" name="TextBox 134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3258741" y="2747020"/>
                <a:ext cx="609600" cy="18430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智慧德育</a:t>
                </a:r>
                <a:endParaRPr 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TextBox 134"/>
            <p:cNvSpPr txBox="1"/>
            <p:nvPr>
              <p:custDataLst>
                <p:tags r:id="rId41"/>
              </p:custDataLst>
            </p:nvPr>
          </p:nvSpPr>
          <p:spPr>
            <a:xfrm>
              <a:off x="5725" y="5008"/>
              <a:ext cx="3765" cy="5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p>
              <a:pPr algn="ctr"/>
              <a:r>
                <a:rPr lang="zh-CN" altLang="en-US" sz="2150" dirty="0">
                  <a:solidFill>
                    <a:schemeClr val="bg1"/>
                  </a:solidFill>
                  <a:cs typeface="+mn-ea"/>
                  <a:sym typeface="+mn-lt"/>
                </a:rPr>
                <a:t>二</a:t>
              </a:r>
              <a:endParaRPr lang="zh-CN" altLang="en-US" sz="2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duotone>
              <a:prstClr val="black"/>
              <a:srgbClr val="0419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97287" y="0"/>
            <a:ext cx="6456023" cy="6302714"/>
          </a:xfrm>
          <a:prstGeom prst="rect">
            <a:avLst/>
          </a:prstGeom>
        </p:spPr>
      </p:pic>
      <p:grpSp>
        <p:nvGrpSpPr>
          <p:cNvPr id="5" name="Group 144"/>
          <p:cNvGrpSpPr/>
          <p:nvPr>
            <p:custDataLst>
              <p:tags r:id="rId2"/>
            </p:custDataLst>
          </p:nvPr>
        </p:nvGrpSpPr>
        <p:grpSpPr>
          <a:xfrm>
            <a:off x="1059002" y="3704285"/>
            <a:ext cx="2390775" cy="2589718"/>
            <a:chOff x="734693" y="2718831"/>
            <a:chExt cx="1793081" cy="1942289"/>
          </a:xfrm>
        </p:grpSpPr>
        <p:grpSp>
          <p:nvGrpSpPr>
            <p:cNvPr id="6" name="Group 45"/>
            <p:cNvGrpSpPr/>
            <p:nvPr/>
          </p:nvGrpSpPr>
          <p:grpSpPr>
            <a:xfrm>
              <a:off x="734693" y="2718831"/>
              <a:ext cx="1793081" cy="1942289"/>
              <a:chOff x="793061" y="2154807"/>
              <a:chExt cx="1793081" cy="2210049"/>
            </a:xfrm>
          </p:grpSpPr>
          <p:sp>
            <p:nvSpPr>
              <p:cNvPr id="44" name="Round Same Side Corner Rectangle 43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793061" y="2154807"/>
                <a:ext cx="1793081" cy="221004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42" name="Round Same Side Corner Rectangle 41"/>
              <p:cNvSpPr/>
              <p:nvPr>
                <p:custDataLst>
                  <p:tags r:id="rId4"/>
                </p:custDataLst>
              </p:nvPr>
            </p:nvSpPr>
            <p:spPr>
              <a:xfrm flipV="1">
                <a:off x="793061" y="2154808"/>
                <a:ext cx="1793081" cy="216953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</p:grpSp>
        <p:sp>
          <p:nvSpPr>
            <p:cNvPr id="47" name="Text Placeholder 3"/>
            <p:cNvSpPr txBox="1"/>
            <p:nvPr>
              <p:custDataLst>
                <p:tags r:id="rId5"/>
              </p:custDataLst>
            </p:nvPr>
          </p:nvSpPr>
          <p:spPr>
            <a:xfrm>
              <a:off x="869234" y="3359702"/>
              <a:ext cx="1523999" cy="70961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分数均衡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男女均衡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分数段均衡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可预设条件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145"/>
          <p:cNvGrpSpPr/>
          <p:nvPr>
            <p:custDataLst>
              <p:tags r:id="rId6"/>
            </p:custDataLst>
          </p:nvPr>
        </p:nvGrpSpPr>
        <p:grpSpPr>
          <a:xfrm>
            <a:off x="3635412" y="3704285"/>
            <a:ext cx="2390775" cy="2589718"/>
            <a:chOff x="2667000" y="2718831"/>
            <a:chExt cx="1793081" cy="1942289"/>
          </a:xfrm>
        </p:grpSpPr>
        <p:grpSp>
          <p:nvGrpSpPr>
            <p:cNvPr id="11" name="Group 45"/>
            <p:cNvGrpSpPr/>
            <p:nvPr/>
          </p:nvGrpSpPr>
          <p:grpSpPr>
            <a:xfrm>
              <a:off x="2667000" y="2718831"/>
              <a:ext cx="1793081" cy="1942289"/>
              <a:chOff x="793061" y="2154807"/>
              <a:chExt cx="1793081" cy="2210049"/>
            </a:xfrm>
          </p:grpSpPr>
          <p:sp>
            <p:nvSpPr>
              <p:cNvPr id="78" name="Round Same Side Corner Rectangle 77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793061" y="2154807"/>
                <a:ext cx="1793081" cy="221004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79" name="Round Same Side Corner Rectangle 78"/>
              <p:cNvSpPr/>
              <p:nvPr>
                <p:custDataLst>
                  <p:tags r:id="rId8"/>
                </p:custDataLst>
              </p:nvPr>
            </p:nvSpPr>
            <p:spPr>
              <a:xfrm flipV="1">
                <a:off x="793061" y="2154808"/>
                <a:ext cx="1793081" cy="216953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</p:grpSp>
        <p:sp>
          <p:nvSpPr>
            <p:cNvPr id="77" name="Text Placeholder 3"/>
            <p:cNvSpPr txBox="1"/>
            <p:nvPr>
              <p:custDataLst>
                <p:tags r:id="rId9"/>
              </p:custDataLst>
            </p:nvPr>
          </p:nvSpPr>
          <p:spPr>
            <a:xfrm>
              <a:off x="2801541" y="3359702"/>
              <a:ext cx="1523999" cy="46291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基于教师属性的自动化排课引擎，支持丰富的排课条件设置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146"/>
          <p:cNvGrpSpPr/>
          <p:nvPr>
            <p:custDataLst>
              <p:tags r:id="rId10"/>
            </p:custDataLst>
          </p:nvPr>
        </p:nvGrpSpPr>
        <p:grpSpPr>
          <a:xfrm>
            <a:off x="6199188" y="3704285"/>
            <a:ext cx="2390775" cy="2589718"/>
            <a:chOff x="4589832" y="2718831"/>
            <a:chExt cx="1793081" cy="1942289"/>
          </a:xfrm>
        </p:grpSpPr>
        <p:grpSp>
          <p:nvGrpSpPr>
            <p:cNvPr id="13" name="Group 45"/>
            <p:cNvGrpSpPr/>
            <p:nvPr/>
          </p:nvGrpSpPr>
          <p:grpSpPr>
            <a:xfrm>
              <a:off x="4589832" y="2718831"/>
              <a:ext cx="1793081" cy="1942289"/>
              <a:chOff x="793061" y="2154807"/>
              <a:chExt cx="1793081" cy="2210049"/>
            </a:xfrm>
          </p:grpSpPr>
          <p:sp>
            <p:nvSpPr>
              <p:cNvPr id="98" name="Round Same Side Corner Rectangle 9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793061" y="2154807"/>
                <a:ext cx="1793081" cy="221004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99" name="Round Same Side Corner Rectangle 98"/>
              <p:cNvSpPr/>
              <p:nvPr>
                <p:custDataLst>
                  <p:tags r:id="rId12"/>
                </p:custDataLst>
              </p:nvPr>
            </p:nvSpPr>
            <p:spPr>
              <a:xfrm flipV="1">
                <a:off x="793061" y="2154808"/>
                <a:ext cx="1793081" cy="216953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</p:grpSp>
        <p:sp>
          <p:nvSpPr>
            <p:cNvPr id="97" name="Text Placeholder 3"/>
            <p:cNvSpPr txBox="1"/>
            <p:nvPr>
              <p:custDataLst>
                <p:tags r:id="rId13"/>
              </p:custDataLst>
            </p:nvPr>
          </p:nvSpPr>
          <p:spPr>
            <a:xfrm>
              <a:off x="4724373" y="3359702"/>
              <a:ext cx="1523999" cy="108061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 defTabSz="1219200" fontAlgn="auto">
                <a:spcBef>
                  <a:spcPts val="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智慧选课系统可灵活自由设置条件，是一款包括新高考选课的免费网上选课系统。多种选课模式，微信选课，</a:t>
              </a: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电脑选课，</a:t>
              </a: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使选课管理工作规范化，系统化，</a:t>
              </a: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程序化。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47"/>
          <p:cNvGrpSpPr/>
          <p:nvPr>
            <p:custDataLst>
              <p:tags r:id="rId14"/>
            </p:custDataLst>
          </p:nvPr>
        </p:nvGrpSpPr>
        <p:grpSpPr>
          <a:xfrm>
            <a:off x="8775934" y="3704285"/>
            <a:ext cx="2390775" cy="2589718"/>
            <a:chOff x="6629400" y="2718831"/>
            <a:chExt cx="1793081" cy="1942289"/>
          </a:xfrm>
        </p:grpSpPr>
        <p:grpSp>
          <p:nvGrpSpPr>
            <p:cNvPr id="15" name="Group 45"/>
            <p:cNvGrpSpPr/>
            <p:nvPr/>
          </p:nvGrpSpPr>
          <p:grpSpPr>
            <a:xfrm>
              <a:off x="6629400" y="2718831"/>
              <a:ext cx="1793081" cy="1942289"/>
              <a:chOff x="793061" y="2154807"/>
              <a:chExt cx="1793081" cy="2210049"/>
            </a:xfrm>
          </p:grpSpPr>
          <p:sp>
            <p:nvSpPr>
              <p:cNvPr id="118" name="Round Same Side Corner Rectangle 117"/>
              <p:cNvSpPr/>
              <p:nvPr>
                <p:custDataLst>
                  <p:tags r:id="rId15"/>
                </p:custDataLst>
              </p:nvPr>
            </p:nvSpPr>
            <p:spPr>
              <a:xfrm flipV="1">
                <a:off x="793061" y="2154807"/>
                <a:ext cx="1793081" cy="221004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119" name="Round Same Side Corner Rectangle 118"/>
              <p:cNvSpPr/>
              <p:nvPr>
                <p:custDataLst>
                  <p:tags r:id="rId16"/>
                </p:custDataLst>
              </p:nvPr>
            </p:nvSpPr>
            <p:spPr>
              <a:xfrm flipV="1">
                <a:off x="793061" y="2154808"/>
                <a:ext cx="1793081" cy="216953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</p:grpSp>
        <p:sp>
          <p:nvSpPr>
            <p:cNvPr id="117" name="Text Placeholder 3"/>
            <p:cNvSpPr txBox="1"/>
            <p:nvPr>
              <p:custDataLst>
                <p:tags r:id="rId17"/>
              </p:custDataLst>
            </p:nvPr>
          </p:nvSpPr>
          <p:spPr>
            <a:xfrm>
              <a:off x="6763941" y="3359702"/>
              <a:ext cx="1523999" cy="46291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一键自动合理地安排学生的座位，以提高教学效果和管理效率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156"/>
          <p:cNvGrpSpPr/>
          <p:nvPr/>
        </p:nvGrpSpPr>
        <p:grpSpPr>
          <a:xfrm>
            <a:off x="2185851" y="2087943"/>
            <a:ext cx="7975736" cy="740555"/>
            <a:chOff x="1638198" y="1613582"/>
            <a:chExt cx="5981802" cy="555416"/>
          </a:xfrm>
        </p:grpSpPr>
        <p:sp>
          <p:nvSpPr>
            <p:cNvPr id="156" name="Rectangle 155"/>
            <p:cNvSpPr/>
            <p:nvPr/>
          </p:nvSpPr>
          <p:spPr bwMode="auto">
            <a:xfrm>
              <a:off x="4549141" y="1613582"/>
              <a:ext cx="45719" cy="2723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 baseline="-25000" dirty="0">
                <a:cs typeface="+mn-ea"/>
                <a:sym typeface="+mn-lt"/>
              </a:endParaRPr>
            </a:p>
          </p:txBody>
        </p:sp>
        <p:grpSp>
          <p:nvGrpSpPr>
            <p:cNvPr id="23" name="Group 154"/>
            <p:cNvGrpSpPr/>
            <p:nvPr/>
          </p:nvGrpSpPr>
          <p:grpSpPr>
            <a:xfrm>
              <a:off x="1638198" y="1885950"/>
              <a:ext cx="5981802" cy="283048"/>
              <a:chOff x="1638198" y="1730318"/>
              <a:chExt cx="5981802" cy="43868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49" name="U-Turn Arrow 148"/>
              <p:cNvSpPr/>
              <p:nvPr/>
            </p:nvSpPr>
            <p:spPr>
              <a:xfrm>
                <a:off x="1638198" y="1730318"/>
                <a:ext cx="5981802" cy="438680"/>
              </a:xfrm>
              <a:prstGeom prst="uturnArrow">
                <a:avLst>
                  <a:gd name="adj1" fmla="val 10530"/>
                  <a:gd name="adj2" fmla="val 25000"/>
                  <a:gd name="adj3" fmla="val 0"/>
                  <a:gd name="adj4" fmla="val 10911"/>
                  <a:gd name="adj5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0" name="U-Turn Arrow 149"/>
              <p:cNvSpPr/>
              <p:nvPr/>
            </p:nvSpPr>
            <p:spPr>
              <a:xfrm>
                <a:off x="3568094" y="1730318"/>
                <a:ext cx="2048941" cy="438680"/>
              </a:xfrm>
              <a:prstGeom prst="uturnArrow">
                <a:avLst>
                  <a:gd name="adj1" fmla="val 10530"/>
                  <a:gd name="adj2" fmla="val 25000"/>
                  <a:gd name="adj3" fmla="val 0"/>
                  <a:gd name="adj4" fmla="val 10911"/>
                  <a:gd name="adj5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Group 152"/>
          <p:cNvGrpSpPr/>
          <p:nvPr/>
        </p:nvGrpSpPr>
        <p:grpSpPr>
          <a:xfrm>
            <a:off x="2221230" y="1436370"/>
            <a:ext cx="7781290" cy="695325"/>
            <a:chOff x="2942630" y="1008183"/>
            <a:chExt cx="3258740" cy="521579"/>
          </a:xfrm>
        </p:grpSpPr>
        <p:sp>
          <p:nvSpPr>
            <p:cNvPr id="152" name="Rounded Rectangle 151"/>
            <p:cNvSpPr/>
            <p:nvPr/>
          </p:nvSpPr>
          <p:spPr bwMode="auto">
            <a:xfrm>
              <a:off x="2942630" y="1041099"/>
              <a:ext cx="3258740" cy="48866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13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1" name="Rounded Rectangle 150"/>
            <p:cNvSpPr/>
            <p:nvPr/>
          </p:nvSpPr>
          <p:spPr bwMode="auto">
            <a:xfrm>
              <a:off x="2942630" y="1008183"/>
              <a:ext cx="3258740" cy="488663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ctr" anchorCtr="0" compatLnSpc="1"/>
            <a:lstStyle/>
            <a:p>
              <a:pPr algn="ctr"/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管理员</a:t>
              </a:r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                            </a:t>
              </a:r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教师</a:t>
              </a:r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                           </a:t>
              </a:r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学生</a:t>
              </a:r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家长</a:t>
              </a:r>
              <a:endParaRPr lang="zh-CN" altLang="en-US" sz="21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2544719" y="178747"/>
            <a:ext cx="705678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gradFill flip="none" rotWithShape="1">
                  <a:gsLst>
                    <a:gs pos="0">
                      <a:srgbClr val="0A97F4"/>
                    </a:gs>
                    <a:gs pos="47000">
                      <a:srgbClr val="33E5FF"/>
                    </a:gs>
                    <a:gs pos="100000">
                      <a:srgbClr val="0A97F4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AI</a:t>
            </a:r>
            <a:r>
              <a:rPr lang="zh-CN" altLang="en-US" sz="4400" b="1" dirty="0" smtClean="0">
                <a:gradFill flip="none" rotWithShape="1">
                  <a:gsLst>
                    <a:gs pos="0">
                      <a:srgbClr val="0A97F4"/>
                    </a:gs>
                    <a:gs pos="47000">
                      <a:srgbClr val="33E5FF"/>
                    </a:gs>
                    <a:gs pos="100000">
                      <a:srgbClr val="0A97F4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智慧校园体系</a:t>
            </a:r>
            <a:endParaRPr lang="zh-CN" altLang="en-US" sz="4400" b="1" dirty="0" smtClean="0">
              <a:gradFill flip="none" rotWithShape="1">
                <a:gsLst>
                  <a:gs pos="0">
                    <a:srgbClr val="0A97F4"/>
                  </a:gs>
                  <a:gs pos="47000">
                    <a:srgbClr val="33E5FF"/>
                  </a:gs>
                  <a:gs pos="100000">
                    <a:srgbClr val="0A97F4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>
            <p:custDataLst>
              <p:tags r:id="rId18"/>
            </p:custDataLst>
          </p:nvPr>
        </p:nvGrpSpPr>
        <p:grpSpPr>
          <a:xfrm>
            <a:off x="1059180" y="2832100"/>
            <a:ext cx="2402840" cy="1602740"/>
            <a:chOff x="1668" y="4460"/>
            <a:chExt cx="3784" cy="2524"/>
          </a:xfrm>
        </p:grpSpPr>
        <p:grpSp>
          <p:nvGrpSpPr>
            <p:cNvPr id="7" name="Group 140"/>
            <p:cNvGrpSpPr/>
            <p:nvPr>
              <p:custDataLst>
                <p:tags r:id="rId19"/>
              </p:custDataLst>
            </p:nvPr>
          </p:nvGrpSpPr>
          <p:grpSpPr>
            <a:xfrm rot="0">
              <a:off x="1668" y="4460"/>
              <a:ext cx="3765" cy="2524"/>
              <a:chOff x="734693" y="2064303"/>
              <a:chExt cx="1793081" cy="1202154"/>
            </a:xfrm>
          </p:grpSpPr>
          <p:grpSp>
            <p:nvGrpSpPr>
              <p:cNvPr id="8" name="Group 49"/>
              <p:cNvGrpSpPr/>
              <p:nvPr/>
            </p:nvGrpSpPr>
            <p:grpSpPr>
              <a:xfrm rot="16200000" flipH="1" flipV="1">
                <a:off x="1030156" y="1768839"/>
                <a:ext cx="1202154" cy="1793081"/>
                <a:chOff x="7162800" y="1192655"/>
                <a:chExt cx="1318260" cy="1628775"/>
              </a:xfrm>
            </p:grpSpPr>
            <p:sp>
              <p:nvSpPr>
                <p:cNvPr id="25" name="Rectangle 24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7162800" y="1192655"/>
                  <a:ext cx="1219200" cy="1628775"/>
                </a:xfrm>
                <a:prstGeom prst="homePlat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solidFill>
                      <a:schemeClr val="bg2">
                        <a:lumMod val="50000"/>
                      </a:schemeClr>
                    </a:solidFill>
                    <a:highlight>
                      <a:srgbClr val="808000"/>
                    </a:highlight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Rectangle 8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7261860" y="1192655"/>
                  <a:ext cx="1219200" cy="1628775"/>
                </a:xfrm>
                <a:prstGeom prst="homePlat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135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3" name="TextBox 62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1326434" y="2788202"/>
                <a:ext cx="609600" cy="1843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分班</a:t>
                </a: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软件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" name="文本框 1"/>
            <p:cNvSpPr txBox="1"/>
            <p:nvPr>
              <p:custDataLst>
                <p:tags r:id="rId23"/>
              </p:custDataLst>
            </p:nvPr>
          </p:nvSpPr>
          <p:spPr>
            <a:xfrm>
              <a:off x="1688" y="4957"/>
              <a:ext cx="3765" cy="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150">
                  <a:solidFill>
                    <a:schemeClr val="bg1"/>
                  </a:solidFill>
                </a:rPr>
                <a:t>五</a:t>
              </a:r>
              <a:endParaRPr lang="zh-CN" altLang="en-US" sz="215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组合 32"/>
          <p:cNvGrpSpPr/>
          <p:nvPr>
            <p:custDataLst>
              <p:tags r:id="rId24"/>
            </p:custDataLst>
          </p:nvPr>
        </p:nvGrpSpPr>
        <p:grpSpPr>
          <a:xfrm>
            <a:off x="3629025" y="2831465"/>
            <a:ext cx="2396490" cy="1602740"/>
            <a:chOff x="5715" y="4459"/>
            <a:chExt cx="3774" cy="2524"/>
          </a:xfrm>
        </p:grpSpPr>
        <p:grpSp>
          <p:nvGrpSpPr>
            <p:cNvPr id="16" name="Group 141"/>
            <p:cNvGrpSpPr/>
            <p:nvPr>
              <p:custDataLst>
                <p:tags r:id="rId25"/>
              </p:custDataLst>
            </p:nvPr>
          </p:nvGrpSpPr>
          <p:grpSpPr>
            <a:xfrm rot="0">
              <a:off x="5725" y="4459"/>
              <a:ext cx="3765" cy="2524"/>
              <a:chOff x="2667000" y="2064303"/>
              <a:chExt cx="1793081" cy="1202154"/>
            </a:xfrm>
          </p:grpSpPr>
          <p:grpSp>
            <p:nvGrpSpPr>
              <p:cNvPr id="17" name="Group 49"/>
              <p:cNvGrpSpPr/>
              <p:nvPr/>
            </p:nvGrpSpPr>
            <p:grpSpPr>
              <a:xfrm rot="16200000" flipH="1" flipV="1">
                <a:off x="2962463" y="1768839"/>
                <a:ext cx="1202154" cy="1793081"/>
                <a:chOff x="7162800" y="1192655"/>
                <a:chExt cx="1318260" cy="1628775"/>
              </a:xfrm>
            </p:grpSpPr>
            <p:sp>
              <p:nvSpPr>
                <p:cNvPr id="81" name="Rectangle 24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7162800" y="1192655"/>
                  <a:ext cx="1219200" cy="1628775"/>
                </a:xfrm>
                <a:prstGeom prst="homePlate">
                  <a:avLst/>
                </a:prstGeom>
                <a:solidFill>
                  <a:srgbClr val="CC7F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Rectangle 8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7261860" y="1192655"/>
                  <a:ext cx="1219200" cy="1628775"/>
                </a:xfrm>
                <a:prstGeom prst="homePlate">
                  <a:avLst/>
                </a:prstGeom>
                <a:solidFill>
                  <a:srgbClr val="F482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5" name="TextBox 134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3258744" y="2747020"/>
                <a:ext cx="609600" cy="1843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排课</a:t>
                </a: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软件</a:t>
                </a:r>
                <a:endParaRPr 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" name="文本框 2"/>
            <p:cNvSpPr txBox="1"/>
            <p:nvPr>
              <p:custDataLst>
                <p:tags r:id="rId29"/>
              </p:custDataLst>
            </p:nvPr>
          </p:nvSpPr>
          <p:spPr>
            <a:xfrm>
              <a:off x="5715" y="4901"/>
              <a:ext cx="3765" cy="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150">
                  <a:solidFill>
                    <a:schemeClr val="bg1"/>
                  </a:solidFill>
                </a:rPr>
                <a:t>六</a:t>
              </a:r>
              <a:endParaRPr lang="zh-CN" altLang="en-US" sz="215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组合 33"/>
          <p:cNvGrpSpPr/>
          <p:nvPr>
            <p:custDataLst>
              <p:tags r:id="rId30"/>
            </p:custDataLst>
          </p:nvPr>
        </p:nvGrpSpPr>
        <p:grpSpPr>
          <a:xfrm>
            <a:off x="6198870" y="2831465"/>
            <a:ext cx="2393315" cy="1602740"/>
            <a:chOff x="9762" y="4459"/>
            <a:chExt cx="3769" cy="2524"/>
          </a:xfrm>
        </p:grpSpPr>
        <p:grpSp>
          <p:nvGrpSpPr>
            <p:cNvPr id="18" name="Group 142"/>
            <p:cNvGrpSpPr/>
            <p:nvPr>
              <p:custDataLst>
                <p:tags r:id="rId31"/>
              </p:custDataLst>
            </p:nvPr>
          </p:nvGrpSpPr>
          <p:grpSpPr>
            <a:xfrm>
              <a:off x="9762" y="4459"/>
              <a:ext cx="3765" cy="2524"/>
              <a:chOff x="4589832" y="2064303"/>
              <a:chExt cx="1793081" cy="1202154"/>
            </a:xfrm>
          </p:grpSpPr>
          <p:grpSp>
            <p:nvGrpSpPr>
              <p:cNvPr id="19" name="Group 49"/>
              <p:cNvGrpSpPr/>
              <p:nvPr/>
            </p:nvGrpSpPr>
            <p:grpSpPr>
              <a:xfrm rot="16200000" flipH="1" flipV="1">
                <a:off x="4885295" y="1768839"/>
                <a:ext cx="1202154" cy="1793081"/>
                <a:chOff x="7162800" y="1192655"/>
                <a:chExt cx="1318260" cy="1628775"/>
              </a:xfrm>
            </p:grpSpPr>
            <p:sp>
              <p:nvSpPr>
                <p:cNvPr id="101" name="Rectangle 24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7162800" y="1192655"/>
                  <a:ext cx="1219200" cy="1628775"/>
                </a:xfrm>
                <a:prstGeom prst="homePlate">
                  <a:avLst/>
                </a:prstGeom>
                <a:solidFill>
                  <a:srgbClr val="3B6D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Rectangle 8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7261860" y="1192655"/>
                  <a:ext cx="1219200" cy="1628775"/>
                </a:xfrm>
                <a:prstGeom prst="homePlate">
                  <a:avLst/>
                </a:prstGeom>
                <a:solidFill>
                  <a:srgbClr val="5DC4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7" name="TextBox 136"/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5181573" y="2717836"/>
                <a:ext cx="609600" cy="18430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选课</a:t>
                </a: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软件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>
              <p:custDataLst>
                <p:tags r:id="rId35"/>
              </p:custDataLst>
            </p:nvPr>
          </p:nvSpPr>
          <p:spPr>
            <a:xfrm>
              <a:off x="9767" y="4957"/>
              <a:ext cx="3765" cy="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150">
                  <a:solidFill>
                    <a:schemeClr val="bg1"/>
                  </a:solidFill>
                </a:rPr>
                <a:t>七</a:t>
              </a:r>
              <a:endParaRPr lang="zh-CN" altLang="en-US" sz="215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组合 34"/>
          <p:cNvGrpSpPr/>
          <p:nvPr>
            <p:custDataLst>
              <p:tags r:id="rId36"/>
            </p:custDataLst>
          </p:nvPr>
        </p:nvGrpSpPr>
        <p:grpSpPr>
          <a:xfrm>
            <a:off x="8768715" y="2831465"/>
            <a:ext cx="2397125" cy="1602740"/>
            <a:chOff x="13809" y="4459"/>
            <a:chExt cx="3775" cy="2524"/>
          </a:xfrm>
        </p:grpSpPr>
        <p:grpSp>
          <p:nvGrpSpPr>
            <p:cNvPr id="20" name="Group 143"/>
            <p:cNvGrpSpPr/>
            <p:nvPr>
              <p:custDataLst>
                <p:tags r:id="rId37"/>
              </p:custDataLst>
            </p:nvPr>
          </p:nvGrpSpPr>
          <p:grpSpPr>
            <a:xfrm>
              <a:off x="13820" y="4459"/>
              <a:ext cx="3765" cy="2524"/>
              <a:chOff x="6629400" y="2064303"/>
              <a:chExt cx="1793081" cy="1202154"/>
            </a:xfrm>
          </p:grpSpPr>
          <p:grpSp>
            <p:nvGrpSpPr>
              <p:cNvPr id="21" name="Group 49"/>
              <p:cNvGrpSpPr/>
              <p:nvPr/>
            </p:nvGrpSpPr>
            <p:grpSpPr>
              <a:xfrm rot="16200000" flipH="1" flipV="1">
                <a:off x="6924863" y="1768839"/>
                <a:ext cx="1202154" cy="1793081"/>
                <a:chOff x="7162800" y="1192655"/>
                <a:chExt cx="1318260" cy="1628775"/>
              </a:xfrm>
            </p:grpSpPr>
            <p:sp>
              <p:nvSpPr>
                <p:cNvPr id="121" name="Rectangle 24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7162800" y="1192655"/>
                  <a:ext cx="1219200" cy="1628775"/>
                </a:xfrm>
                <a:prstGeom prst="homePlate">
                  <a:avLst/>
                </a:prstGeom>
                <a:solidFill>
                  <a:srgbClr val="392A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Rectangle 8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7261860" y="1192655"/>
                  <a:ext cx="1219200" cy="1628775"/>
                </a:xfrm>
                <a:prstGeom prst="homePlate">
                  <a:avLst/>
                </a:prstGeom>
                <a:solidFill>
                  <a:srgbClr val="5C51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9" name="TextBox 138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7068741" y="2735163"/>
                <a:ext cx="914400" cy="18430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班级排座系统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/>
            <p:cNvSpPr txBox="1"/>
            <p:nvPr>
              <p:custDataLst>
                <p:tags r:id="rId41"/>
              </p:custDataLst>
            </p:nvPr>
          </p:nvSpPr>
          <p:spPr>
            <a:xfrm>
              <a:off x="13809" y="4901"/>
              <a:ext cx="3765" cy="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150">
                  <a:solidFill>
                    <a:schemeClr val="bg1"/>
                  </a:solidFill>
                </a:rPr>
                <a:t>八</a:t>
              </a:r>
              <a:endParaRPr lang="zh-CN" altLang="en-US" sz="215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duotone>
              <a:prstClr val="black"/>
              <a:srgbClr val="0419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97287" y="0"/>
            <a:ext cx="6456023" cy="6302714"/>
          </a:xfrm>
          <a:prstGeom prst="rect">
            <a:avLst/>
          </a:prstGeom>
        </p:spPr>
      </p:pic>
      <p:grpSp>
        <p:nvGrpSpPr>
          <p:cNvPr id="5" name="Group 144"/>
          <p:cNvGrpSpPr/>
          <p:nvPr>
            <p:custDataLst>
              <p:tags r:id="rId2"/>
            </p:custDataLst>
          </p:nvPr>
        </p:nvGrpSpPr>
        <p:grpSpPr>
          <a:xfrm>
            <a:off x="1059002" y="3704285"/>
            <a:ext cx="2390775" cy="2589718"/>
            <a:chOff x="734693" y="2718831"/>
            <a:chExt cx="1793081" cy="1942289"/>
          </a:xfrm>
        </p:grpSpPr>
        <p:grpSp>
          <p:nvGrpSpPr>
            <p:cNvPr id="6" name="Group 45"/>
            <p:cNvGrpSpPr/>
            <p:nvPr/>
          </p:nvGrpSpPr>
          <p:grpSpPr>
            <a:xfrm>
              <a:off x="734693" y="2718831"/>
              <a:ext cx="1793081" cy="1942289"/>
              <a:chOff x="793061" y="2154807"/>
              <a:chExt cx="1793081" cy="2210049"/>
            </a:xfrm>
          </p:grpSpPr>
          <p:sp>
            <p:nvSpPr>
              <p:cNvPr id="44" name="Round Same Side Corner Rectangle 43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793061" y="2154807"/>
                <a:ext cx="1793081" cy="221004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42" name="Round Same Side Corner Rectangle 41"/>
              <p:cNvSpPr/>
              <p:nvPr>
                <p:custDataLst>
                  <p:tags r:id="rId4"/>
                </p:custDataLst>
              </p:nvPr>
            </p:nvSpPr>
            <p:spPr>
              <a:xfrm flipV="1">
                <a:off x="793061" y="2154808"/>
                <a:ext cx="1793081" cy="216953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</p:grpSp>
        <p:sp>
          <p:nvSpPr>
            <p:cNvPr id="47" name="Text Placeholder 3"/>
            <p:cNvSpPr txBox="1"/>
            <p:nvPr>
              <p:custDataLst>
                <p:tags r:id="rId5"/>
              </p:custDataLst>
            </p:nvPr>
          </p:nvSpPr>
          <p:spPr>
            <a:xfrm>
              <a:off x="869234" y="3359702"/>
              <a:ext cx="1523999" cy="46291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轻松创建、打印、下载各类准考证，实现准考证制作的全流程自动化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145"/>
          <p:cNvGrpSpPr/>
          <p:nvPr>
            <p:custDataLst>
              <p:tags r:id="rId6"/>
            </p:custDataLst>
          </p:nvPr>
        </p:nvGrpSpPr>
        <p:grpSpPr>
          <a:xfrm>
            <a:off x="3635412" y="3704285"/>
            <a:ext cx="2390775" cy="2589718"/>
            <a:chOff x="2667000" y="2718831"/>
            <a:chExt cx="1793081" cy="1942289"/>
          </a:xfrm>
        </p:grpSpPr>
        <p:grpSp>
          <p:nvGrpSpPr>
            <p:cNvPr id="11" name="Group 45"/>
            <p:cNvGrpSpPr/>
            <p:nvPr/>
          </p:nvGrpSpPr>
          <p:grpSpPr>
            <a:xfrm>
              <a:off x="2667000" y="2718831"/>
              <a:ext cx="1793081" cy="1942289"/>
              <a:chOff x="793061" y="2154807"/>
              <a:chExt cx="1793081" cy="2210049"/>
            </a:xfrm>
          </p:grpSpPr>
          <p:sp>
            <p:nvSpPr>
              <p:cNvPr id="78" name="Round Same Side Corner Rectangle 77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793061" y="2154807"/>
                <a:ext cx="1793081" cy="221004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79" name="Round Same Side Corner Rectangle 78"/>
              <p:cNvSpPr/>
              <p:nvPr>
                <p:custDataLst>
                  <p:tags r:id="rId8"/>
                </p:custDataLst>
              </p:nvPr>
            </p:nvSpPr>
            <p:spPr>
              <a:xfrm flipV="1">
                <a:off x="793061" y="2154808"/>
                <a:ext cx="1793081" cy="216953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</p:grpSp>
        <p:sp>
          <p:nvSpPr>
            <p:cNvPr id="77" name="Text Placeholder 3"/>
            <p:cNvSpPr txBox="1"/>
            <p:nvPr>
              <p:custDataLst>
                <p:tags r:id="rId9"/>
              </p:custDataLst>
            </p:nvPr>
          </p:nvSpPr>
          <p:spPr>
            <a:xfrm>
              <a:off x="2801541" y="3359702"/>
              <a:ext cx="1523999" cy="46291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根据教师人数、考场数量、考场监考人数等自动实现教师编排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146"/>
          <p:cNvGrpSpPr/>
          <p:nvPr>
            <p:custDataLst>
              <p:tags r:id="rId10"/>
            </p:custDataLst>
          </p:nvPr>
        </p:nvGrpSpPr>
        <p:grpSpPr>
          <a:xfrm>
            <a:off x="6199188" y="3704285"/>
            <a:ext cx="2390775" cy="2589718"/>
            <a:chOff x="4589832" y="2718831"/>
            <a:chExt cx="1793081" cy="1942289"/>
          </a:xfrm>
        </p:grpSpPr>
        <p:grpSp>
          <p:nvGrpSpPr>
            <p:cNvPr id="13" name="Group 45"/>
            <p:cNvGrpSpPr/>
            <p:nvPr/>
          </p:nvGrpSpPr>
          <p:grpSpPr>
            <a:xfrm>
              <a:off x="4589832" y="2718831"/>
              <a:ext cx="1793081" cy="1942289"/>
              <a:chOff x="793061" y="2154807"/>
              <a:chExt cx="1793081" cy="2210049"/>
            </a:xfrm>
          </p:grpSpPr>
          <p:sp>
            <p:nvSpPr>
              <p:cNvPr id="98" name="Round Same Side Corner Rectangle 9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793061" y="2154807"/>
                <a:ext cx="1793081" cy="221004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99" name="Round Same Side Corner Rectangle 98"/>
              <p:cNvSpPr/>
              <p:nvPr>
                <p:custDataLst>
                  <p:tags r:id="rId12"/>
                </p:custDataLst>
              </p:nvPr>
            </p:nvSpPr>
            <p:spPr>
              <a:xfrm flipV="1">
                <a:off x="793061" y="2154808"/>
                <a:ext cx="1793081" cy="216953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</p:grpSp>
        <p:sp>
          <p:nvSpPr>
            <p:cNvPr id="97" name="Text Placeholder 3"/>
            <p:cNvSpPr txBox="1"/>
            <p:nvPr>
              <p:custDataLst>
                <p:tags r:id="rId13"/>
              </p:custDataLst>
            </p:nvPr>
          </p:nvSpPr>
          <p:spPr>
            <a:xfrm>
              <a:off x="4724373" y="3359702"/>
              <a:ext cx="1523999" cy="61722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 defTabSz="1219200" fontAlgn="auto">
                <a:spcBef>
                  <a:spcPts val="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自动对学生进行考试座位编排和分配，考生周围不同班，考场回避班级考生，考生调换考场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47"/>
          <p:cNvGrpSpPr/>
          <p:nvPr>
            <p:custDataLst>
              <p:tags r:id="rId14"/>
            </p:custDataLst>
          </p:nvPr>
        </p:nvGrpSpPr>
        <p:grpSpPr>
          <a:xfrm>
            <a:off x="8775934" y="3704285"/>
            <a:ext cx="2390775" cy="2589718"/>
            <a:chOff x="6629400" y="2718831"/>
            <a:chExt cx="1793081" cy="1942289"/>
          </a:xfrm>
        </p:grpSpPr>
        <p:grpSp>
          <p:nvGrpSpPr>
            <p:cNvPr id="15" name="Group 45"/>
            <p:cNvGrpSpPr/>
            <p:nvPr/>
          </p:nvGrpSpPr>
          <p:grpSpPr>
            <a:xfrm>
              <a:off x="6629400" y="2718831"/>
              <a:ext cx="1793081" cy="1942289"/>
              <a:chOff x="793061" y="2154807"/>
              <a:chExt cx="1793081" cy="2210049"/>
            </a:xfrm>
          </p:grpSpPr>
          <p:sp>
            <p:nvSpPr>
              <p:cNvPr id="118" name="Round Same Side Corner Rectangle 117"/>
              <p:cNvSpPr/>
              <p:nvPr>
                <p:custDataLst>
                  <p:tags r:id="rId15"/>
                </p:custDataLst>
              </p:nvPr>
            </p:nvSpPr>
            <p:spPr>
              <a:xfrm flipV="1">
                <a:off x="793061" y="2154807"/>
                <a:ext cx="1793081" cy="221004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119" name="Round Same Side Corner Rectangle 118"/>
              <p:cNvSpPr/>
              <p:nvPr>
                <p:custDataLst>
                  <p:tags r:id="rId16"/>
                </p:custDataLst>
              </p:nvPr>
            </p:nvSpPr>
            <p:spPr>
              <a:xfrm flipV="1">
                <a:off x="793061" y="2154808"/>
                <a:ext cx="1793081" cy="216953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</p:grpSp>
        <p:sp>
          <p:nvSpPr>
            <p:cNvPr id="117" name="Text Placeholder 3"/>
            <p:cNvSpPr txBox="1"/>
            <p:nvPr>
              <p:custDataLst>
                <p:tags r:id="rId17"/>
              </p:custDataLst>
            </p:nvPr>
          </p:nvSpPr>
          <p:spPr>
            <a:xfrm>
              <a:off x="6763941" y="3359702"/>
              <a:ext cx="1523999" cy="46291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教师调课审批，可以在老师出差或休假时</a:t>
              </a:r>
              <a:r>
                <a:rPr lang="en-US" altLang="zh-CN" sz="1335" dirty="0">
                  <a:solidFill>
                    <a:schemeClr val="tx2"/>
                  </a:solidFill>
                  <a:cs typeface="+mn-ea"/>
                  <a:sym typeface="+mn-lt"/>
                </a:rPr>
                <a:t>,</a:t>
              </a: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指定申请代课教师</a:t>
              </a:r>
              <a:r>
                <a:rPr lang="en-US" altLang="zh-CN" sz="1335" dirty="0">
                  <a:solidFill>
                    <a:schemeClr val="tx2"/>
                  </a:solidFill>
                  <a:cs typeface="+mn-ea"/>
                  <a:sym typeface="+mn-lt"/>
                </a:rPr>
                <a:t>,</a:t>
              </a: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教务处进行审批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156"/>
          <p:cNvGrpSpPr/>
          <p:nvPr/>
        </p:nvGrpSpPr>
        <p:grpSpPr>
          <a:xfrm>
            <a:off x="2185851" y="2087943"/>
            <a:ext cx="7975736" cy="740555"/>
            <a:chOff x="1638198" y="1613582"/>
            <a:chExt cx="5981802" cy="555416"/>
          </a:xfrm>
        </p:grpSpPr>
        <p:sp>
          <p:nvSpPr>
            <p:cNvPr id="156" name="Rectangle 155"/>
            <p:cNvSpPr/>
            <p:nvPr/>
          </p:nvSpPr>
          <p:spPr bwMode="auto">
            <a:xfrm>
              <a:off x="4549141" y="1613582"/>
              <a:ext cx="45719" cy="2723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 baseline="-25000" dirty="0">
                <a:cs typeface="+mn-ea"/>
                <a:sym typeface="+mn-lt"/>
              </a:endParaRPr>
            </a:p>
          </p:txBody>
        </p:sp>
        <p:grpSp>
          <p:nvGrpSpPr>
            <p:cNvPr id="23" name="Group 154"/>
            <p:cNvGrpSpPr/>
            <p:nvPr/>
          </p:nvGrpSpPr>
          <p:grpSpPr>
            <a:xfrm>
              <a:off x="1638198" y="1885950"/>
              <a:ext cx="5981802" cy="283048"/>
              <a:chOff x="1638198" y="1730318"/>
              <a:chExt cx="5981802" cy="43868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49" name="U-Turn Arrow 148"/>
              <p:cNvSpPr/>
              <p:nvPr/>
            </p:nvSpPr>
            <p:spPr>
              <a:xfrm>
                <a:off x="1638198" y="1730318"/>
                <a:ext cx="5981802" cy="438680"/>
              </a:xfrm>
              <a:prstGeom prst="uturnArrow">
                <a:avLst>
                  <a:gd name="adj1" fmla="val 10530"/>
                  <a:gd name="adj2" fmla="val 25000"/>
                  <a:gd name="adj3" fmla="val 0"/>
                  <a:gd name="adj4" fmla="val 10911"/>
                  <a:gd name="adj5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0" name="U-Turn Arrow 149"/>
              <p:cNvSpPr/>
              <p:nvPr/>
            </p:nvSpPr>
            <p:spPr>
              <a:xfrm>
                <a:off x="3568094" y="1730318"/>
                <a:ext cx="2048941" cy="438680"/>
              </a:xfrm>
              <a:prstGeom prst="uturnArrow">
                <a:avLst>
                  <a:gd name="adj1" fmla="val 10530"/>
                  <a:gd name="adj2" fmla="val 25000"/>
                  <a:gd name="adj3" fmla="val 0"/>
                  <a:gd name="adj4" fmla="val 10911"/>
                  <a:gd name="adj5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Group 152"/>
          <p:cNvGrpSpPr/>
          <p:nvPr/>
        </p:nvGrpSpPr>
        <p:grpSpPr>
          <a:xfrm>
            <a:off x="2221230" y="1436370"/>
            <a:ext cx="7781290" cy="695325"/>
            <a:chOff x="2942630" y="1008183"/>
            <a:chExt cx="3258740" cy="521579"/>
          </a:xfrm>
        </p:grpSpPr>
        <p:sp>
          <p:nvSpPr>
            <p:cNvPr id="152" name="Rounded Rectangle 151"/>
            <p:cNvSpPr/>
            <p:nvPr/>
          </p:nvSpPr>
          <p:spPr bwMode="auto">
            <a:xfrm>
              <a:off x="2942630" y="1041099"/>
              <a:ext cx="3258740" cy="48866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13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1" name="Rounded Rectangle 150"/>
            <p:cNvSpPr/>
            <p:nvPr/>
          </p:nvSpPr>
          <p:spPr bwMode="auto">
            <a:xfrm>
              <a:off x="2942630" y="1008183"/>
              <a:ext cx="3258740" cy="488663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ctr" anchorCtr="0" compatLnSpc="1"/>
            <a:lstStyle/>
            <a:p>
              <a:pPr algn="ctr"/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管理员</a:t>
              </a:r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                            </a:t>
              </a:r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教师</a:t>
              </a:r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                           </a:t>
              </a:r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学生</a:t>
              </a:r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家长</a:t>
              </a:r>
              <a:endParaRPr lang="zh-CN" altLang="en-US" sz="21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2544719" y="178747"/>
            <a:ext cx="705678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gradFill flip="none" rotWithShape="1">
                  <a:gsLst>
                    <a:gs pos="0">
                      <a:srgbClr val="0A97F4"/>
                    </a:gs>
                    <a:gs pos="47000">
                      <a:srgbClr val="33E5FF"/>
                    </a:gs>
                    <a:gs pos="100000">
                      <a:srgbClr val="0A97F4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AI</a:t>
            </a:r>
            <a:r>
              <a:rPr lang="zh-CN" altLang="en-US" sz="4400" b="1" dirty="0" smtClean="0">
                <a:gradFill flip="none" rotWithShape="1">
                  <a:gsLst>
                    <a:gs pos="0">
                      <a:srgbClr val="0A97F4"/>
                    </a:gs>
                    <a:gs pos="47000">
                      <a:srgbClr val="33E5FF"/>
                    </a:gs>
                    <a:gs pos="100000">
                      <a:srgbClr val="0A97F4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智慧校园体系</a:t>
            </a:r>
            <a:endParaRPr lang="zh-CN" altLang="en-US" sz="4400" b="1" dirty="0" smtClean="0">
              <a:gradFill flip="none" rotWithShape="1">
                <a:gsLst>
                  <a:gs pos="0">
                    <a:srgbClr val="0A97F4"/>
                  </a:gs>
                  <a:gs pos="47000">
                    <a:srgbClr val="33E5FF"/>
                  </a:gs>
                  <a:gs pos="100000">
                    <a:srgbClr val="0A97F4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1059180" y="2832100"/>
            <a:ext cx="2402840" cy="1602740"/>
            <a:chOff x="1668" y="4460"/>
            <a:chExt cx="3784" cy="2524"/>
          </a:xfrm>
        </p:grpSpPr>
        <p:grpSp>
          <p:nvGrpSpPr>
            <p:cNvPr id="7" name="Group 140"/>
            <p:cNvGrpSpPr/>
            <p:nvPr>
              <p:custDataLst>
                <p:tags r:id="rId19"/>
              </p:custDataLst>
            </p:nvPr>
          </p:nvGrpSpPr>
          <p:grpSpPr>
            <a:xfrm rot="0">
              <a:off x="1668" y="4460"/>
              <a:ext cx="3765" cy="2524"/>
              <a:chOff x="734693" y="2064303"/>
              <a:chExt cx="1793081" cy="1202154"/>
            </a:xfrm>
          </p:grpSpPr>
          <p:grpSp>
            <p:nvGrpSpPr>
              <p:cNvPr id="8" name="Group 49"/>
              <p:cNvGrpSpPr/>
              <p:nvPr/>
            </p:nvGrpSpPr>
            <p:grpSpPr>
              <a:xfrm rot="16200000" flipH="1" flipV="1">
                <a:off x="1030156" y="1768839"/>
                <a:ext cx="1202154" cy="1793081"/>
                <a:chOff x="7162800" y="1192655"/>
                <a:chExt cx="1318260" cy="1628775"/>
              </a:xfrm>
            </p:grpSpPr>
            <p:sp>
              <p:nvSpPr>
                <p:cNvPr id="25" name="Rectangle 24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7162800" y="1192655"/>
                  <a:ext cx="1219200" cy="1628775"/>
                </a:xfrm>
                <a:prstGeom prst="homePlate">
                  <a:avLst/>
                </a:prstGeom>
                <a:solidFill>
                  <a:srgbClr val="CFA6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Rectangle 8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7261860" y="1192655"/>
                  <a:ext cx="1219200" cy="1628775"/>
                </a:xfrm>
                <a:prstGeom prst="homePlate">
                  <a:avLst/>
                </a:prstGeom>
                <a:solidFill>
                  <a:srgbClr val="E7D1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135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3" name="TextBox 62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1031159" y="2788202"/>
                <a:ext cx="1200150" cy="16146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准考证批量制作系统</a:t>
                </a:r>
                <a:endParaRPr lang="zh-CN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" name="文本框 1"/>
            <p:cNvSpPr txBox="1"/>
            <p:nvPr>
              <p:custDataLst>
                <p:tags r:id="rId23"/>
              </p:custDataLst>
            </p:nvPr>
          </p:nvSpPr>
          <p:spPr>
            <a:xfrm>
              <a:off x="1688" y="4957"/>
              <a:ext cx="3765" cy="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150">
                  <a:solidFill>
                    <a:schemeClr val="bg1"/>
                  </a:solidFill>
                </a:rPr>
                <a:t>九</a:t>
              </a:r>
              <a:endParaRPr lang="zh-CN" altLang="en-US" sz="215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26"/>
          <p:cNvGrpSpPr/>
          <p:nvPr>
            <p:custDataLst>
              <p:tags r:id="rId24"/>
            </p:custDataLst>
          </p:nvPr>
        </p:nvGrpSpPr>
        <p:grpSpPr>
          <a:xfrm>
            <a:off x="3629025" y="2831465"/>
            <a:ext cx="2396490" cy="1602740"/>
            <a:chOff x="5715" y="4459"/>
            <a:chExt cx="3774" cy="2524"/>
          </a:xfrm>
        </p:grpSpPr>
        <p:grpSp>
          <p:nvGrpSpPr>
            <p:cNvPr id="16" name="Group 141"/>
            <p:cNvGrpSpPr/>
            <p:nvPr>
              <p:custDataLst>
                <p:tags r:id="rId25"/>
              </p:custDataLst>
            </p:nvPr>
          </p:nvGrpSpPr>
          <p:grpSpPr>
            <a:xfrm rot="0">
              <a:off x="5725" y="4459"/>
              <a:ext cx="3765" cy="2524"/>
              <a:chOff x="2667000" y="2064303"/>
              <a:chExt cx="1793081" cy="1202154"/>
            </a:xfrm>
          </p:grpSpPr>
          <p:grpSp>
            <p:nvGrpSpPr>
              <p:cNvPr id="17" name="Group 49"/>
              <p:cNvGrpSpPr/>
              <p:nvPr/>
            </p:nvGrpSpPr>
            <p:grpSpPr>
              <a:xfrm rot="16200000" flipH="1" flipV="1">
                <a:off x="2962463" y="1768839"/>
                <a:ext cx="1202154" cy="1793081"/>
                <a:chOff x="7162800" y="1192655"/>
                <a:chExt cx="1318260" cy="1628775"/>
              </a:xfrm>
            </p:grpSpPr>
            <p:sp>
              <p:nvSpPr>
                <p:cNvPr id="81" name="Rectangle 24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7162800" y="1192655"/>
                  <a:ext cx="1219200" cy="1628775"/>
                </a:xfrm>
                <a:prstGeom prst="homePlate">
                  <a:avLst/>
                </a:prstGeom>
                <a:solidFill>
                  <a:srgbClr val="973E9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Rectangle 8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7261860" y="1192655"/>
                  <a:ext cx="1219200" cy="1628775"/>
                </a:xfrm>
                <a:prstGeom prst="homePlate">
                  <a:avLst/>
                </a:prstGeom>
                <a:solidFill>
                  <a:srgbClr val="D375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5" name="TextBox 134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3182544" y="2747020"/>
                <a:ext cx="762000" cy="1843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排监考系统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" name="文本框 2"/>
            <p:cNvSpPr txBox="1"/>
            <p:nvPr>
              <p:custDataLst>
                <p:tags r:id="rId29"/>
              </p:custDataLst>
            </p:nvPr>
          </p:nvSpPr>
          <p:spPr>
            <a:xfrm>
              <a:off x="5715" y="4901"/>
              <a:ext cx="3765" cy="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150">
                  <a:solidFill>
                    <a:schemeClr val="bg1"/>
                  </a:solidFill>
                </a:rPr>
                <a:t>十</a:t>
              </a:r>
              <a:endParaRPr lang="zh-CN" altLang="en-US" sz="215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>
            <p:custDataLst>
              <p:tags r:id="rId30"/>
            </p:custDataLst>
          </p:nvPr>
        </p:nvGrpSpPr>
        <p:grpSpPr>
          <a:xfrm>
            <a:off x="6198870" y="2831465"/>
            <a:ext cx="2393315" cy="1602740"/>
            <a:chOff x="9762" y="4459"/>
            <a:chExt cx="3769" cy="2524"/>
          </a:xfrm>
        </p:grpSpPr>
        <p:grpSp>
          <p:nvGrpSpPr>
            <p:cNvPr id="18" name="Group 142"/>
            <p:cNvGrpSpPr/>
            <p:nvPr>
              <p:custDataLst>
                <p:tags r:id="rId31"/>
              </p:custDataLst>
            </p:nvPr>
          </p:nvGrpSpPr>
          <p:grpSpPr>
            <a:xfrm>
              <a:off x="9762" y="4459"/>
              <a:ext cx="3765" cy="2524"/>
              <a:chOff x="4589832" y="2064303"/>
              <a:chExt cx="1793081" cy="1202154"/>
            </a:xfrm>
          </p:grpSpPr>
          <p:grpSp>
            <p:nvGrpSpPr>
              <p:cNvPr id="19" name="Group 49"/>
              <p:cNvGrpSpPr/>
              <p:nvPr/>
            </p:nvGrpSpPr>
            <p:grpSpPr>
              <a:xfrm rot="16200000" flipH="1" flipV="1">
                <a:off x="4885295" y="1768839"/>
                <a:ext cx="1202154" cy="1793081"/>
                <a:chOff x="7162800" y="1192655"/>
                <a:chExt cx="1318260" cy="1628775"/>
              </a:xfrm>
            </p:grpSpPr>
            <p:sp>
              <p:nvSpPr>
                <p:cNvPr id="101" name="Rectangle 24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7162800" y="1192655"/>
                  <a:ext cx="1219200" cy="1628775"/>
                </a:xfrm>
                <a:prstGeom prst="homePlate">
                  <a:avLst/>
                </a:prstGeom>
                <a:solidFill>
                  <a:srgbClr val="33B6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Rectangle 8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7261860" y="1192655"/>
                  <a:ext cx="1219200" cy="1628775"/>
                </a:xfrm>
                <a:prstGeom prst="homePlate">
                  <a:avLst/>
                </a:prstGeom>
                <a:solidFill>
                  <a:srgbClr val="57DAD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7" name="TextBox 136"/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5105373" y="2717836"/>
                <a:ext cx="762000" cy="18430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排考场系统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>
              <p:custDataLst>
                <p:tags r:id="rId35"/>
              </p:custDataLst>
            </p:nvPr>
          </p:nvSpPr>
          <p:spPr>
            <a:xfrm>
              <a:off x="9767" y="4957"/>
              <a:ext cx="3765" cy="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150">
                  <a:solidFill>
                    <a:schemeClr val="bg1"/>
                  </a:solidFill>
                </a:rPr>
                <a:t>十一</a:t>
              </a:r>
              <a:endParaRPr lang="zh-CN" altLang="en-US" sz="215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组合 30"/>
          <p:cNvGrpSpPr/>
          <p:nvPr>
            <p:custDataLst>
              <p:tags r:id="rId36"/>
            </p:custDataLst>
          </p:nvPr>
        </p:nvGrpSpPr>
        <p:grpSpPr>
          <a:xfrm>
            <a:off x="8768715" y="2831465"/>
            <a:ext cx="2397125" cy="1602740"/>
            <a:chOff x="13809" y="4459"/>
            <a:chExt cx="3775" cy="2524"/>
          </a:xfrm>
        </p:grpSpPr>
        <p:grpSp>
          <p:nvGrpSpPr>
            <p:cNvPr id="20" name="Group 143"/>
            <p:cNvGrpSpPr/>
            <p:nvPr>
              <p:custDataLst>
                <p:tags r:id="rId37"/>
              </p:custDataLst>
            </p:nvPr>
          </p:nvGrpSpPr>
          <p:grpSpPr>
            <a:xfrm>
              <a:off x="13820" y="4459"/>
              <a:ext cx="3765" cy="2524"/>
              <a:chOff x="6629400" y="2064303"/>
              <a:chExt cx="1793081" cy="1202154"/>
            </a:xfrm>
          </p:grpSpPr>
          <p:grpSp>
            <p:nvGrpSpPr>
              <p:cNvPr id="21" name="Group 49"/>
              <p:cNvGrpSpPr/>
              <p:nvPr/>
            </p:nvGrpSpPr>
            <p:grpSpPr>
              <a:xfrm rot="16200000" flipH="1" flipV="1">
                <a:off x="6924863" y="1768839"/>
                <a:ext cx="1202154" cy="1793081"/>
                <a:chOff x="7162800" y="1192655"/>
                <a:chExt cx="1318260" cy="1628775"/>
              </a:xfrm>
            </p:grpSpPr>
            <p:sp>
              <p:nvSpPr>
                <p:cNvPr id="121" name="Rectangle 24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7162800" y="1192655"/>
                  <a:ext cx="1219200" cy="1628775"/>
                </a:xfrm>
                <a:prstGeom prst="homePlate">
                  <a:avLst/>
                </a:prstGeom>
                <a:solidFill>
                  <a:srgbClr val="7B4A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Rectangle 8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7261860" y="1192655"/>
                  <a:ext cx="1219200" cy="1628775"/>
                </a:xfrm>
                <a:prstGeom prst="homePlate">
                  <a:avLst/>
                </a:prstGeom>
                <a:solidFill>
                  <a:srgbClr val="D07E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9" name="TextBox 138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7144941" y="2735163"/>
                <a:ext cx="762000" cy="18430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易调课系统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/>
            <p:cNvSpPr txBox="1"/>
            <p:nvPr>
              <p:custDataLst>
                <p:tags r:id="rId41"/>
              </p:custDataLst>
            </p:nvPr>
          </p:nvSpPr>
          <p:spPr>
            <a:xfrm>
              <a:off x="13809" y="4901"/>
              <a:ext cx="3765" cy="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150">
                  <a:solidFill>
                    <a:schemeClr val="bg1"/>
                  </a:solidFill>
                </a:rPr>
                <a:t>十二</a:t>
              </a:r>
              <a:endParaRPr lang="zh-CN" altLang="en-US" sz="215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duotone>
              <a:prstClr val="black"/>
              <a:srgbClr val="0419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97287" y="0"/>
            <a:ext cx="6456023" cy="6302714"/>
          </a:xfrm>
          <a:prstGeom prst="rect">
            <a:avLst/>
          </a:prstGeom>
        </p:spPr>
      </p:pic>
      <p:grpSp>
        <p:nvGrpSpPr>
          <p:cNvPr id="5" name="Group 144"/>
          <p:cNvGrpSpPr/>
          <p:nvPr>
            <p:custDataLst>
              <p:tags r:id="rId2"/>
            </p:custDataLst>
          </p:nvPr>
        </p:nvGrpSpPr>
        <p:grpSpPr>
          <a:xfrm>
            <a:off x="1059002" y="3704285"/>
            <a:ext cx="2390775" cy="2589718"/>
            <a:chOff x="734693" y="2718831"/>
            <a:chExt cx="1793081" cy="1942289"/>
          </a:xfrm>
        </p:grpSpPr>
        <p:grpSp>
          <p:nvGrpSpPr>
            <p:cNvPr id="6" name="Group 45"/>
            <p:cNvGrpSpPr/>
            <p:nvPr/>
          </p:nvGrpSpPr>
          <p:grpSpPr>
            <a:xfrm>
              <a:off x="734693" y="2718831"/>
              <a:ext cx="1793081" cy="1942289"/>
              <a:chOff x="793061" y="2154807"/>
              <a:chExt cx="1793081" cy="2210049"/>
            </a:xfrm>
          </p:grpSpPr>
          <p:sp>
            <p:nvSpPr>
              <p:cNvPr id="44" name="Round Same Side Corner Rectangle 43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793061" y="2154807"/>
                <a:ext cx="1793081" cy="221004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42" name="Round Same Side Corner Rectangle 41"/>
              <p:cNvSpPr/>
              <p:nvPr>
                <p:custDataLst>
                  <p:tags r:id="rId4"/>
                </p:custDataLst>
              </p:nvPr>
            </p:nvSpPr>
            <p:spPr>
              <a:xfrm flipV="1">
                <a:off x="793061" y="2154808"/>
                <a:ext cx="1793081" cy="216953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</p:grpSp>
        <p:sp>
          <p:nvSpPr>
            <p:cNvPr id="47" name="Text Placeholder 3"/>
            <p:cNvSpPr txBox="1"/>
            <p:nvPr>
              <p:custDataLst>
                <p:tags r:id="rId5"/>
              </p:custDataLst>
            </p:nvPr>
          </p:nvSpPr>
          <p:spPr>
            <a:xfrm>
              <a:off x="869234" y="3359702"/>
              <a:ext cx="1523999" cy="30861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学校学生宿舍管理系统平台，摇号分配宿舍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145"/>
          <p:cNvGrpSpPr/>
          <p:nvPr>
            <p:custDataLst>
              <p:tags r:id="rId6"/>
            </p:custDataLst>
          </p:nvPr>
        </p:nvGrpSpPr>
        <p:grpSpPr>
          <a:xfrm>
            <a:off x="4902237" y="3704920"/>
            <a:ext cx="2390775" cy="2589718"/>
            <a:chOff x="2667000" y="2718831"/>
            <a:chExt cx="1793081" cy="1942289"/>
          </a:xfrm>
        </p:grpSpPr>
        <p:grpSp>
          <p:nvGrpSpPr>
            <p:cNvPr id="11" name="Group 45"/>
            <p:cNvGrpSpPr/>
            <p:nvPr/>
          </p:nvGrpSpPr>
          <p:grpSpPr>
            <a:xfrm>
              <a:off x="2667000" y="2718831"/>
              <a:ext cx="1793081" cy="1942289"/>
              <a:chOff x="793061" y="2154807"/>
              <a:chExt cx="1793081" cy="2210049"/>
            </a:xfrm>
          </p:grpSpPr>
          <p:sp>
            <p:nvSpPr>
              <p:cNvPr id="78" name="Round Same Side Corner Rectangle 77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793061" y="2154807"/>
                <a:ext cx="1793081" cy="221004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79" name="Round Same Side Corner Rectangle 78"/>
              <p:cNvSpPr/>
              <p:nvPr>
                <p:custDataLst>
                  <p:tags r:id="rId8"/>
                </p:custDataLst>
              </p:nvPr>
            </p:nvSpPr>
            <p:spPr>
              <a:xfrm flipV="1">
                <a:off x="793061" y="2154808"/>
                <a:ext cx="1793081" cy="216953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</p:grpSp>
        <p:sp>
          <p:nvSpPr>
            <p:cNvPr id="77" name="Text Placeholder 3"/>
            <p:cNvSpPr txBox="1"/>
            <p:nvPr>
              <p:custDataLst>
                <p:tags r:id="rId9"/>
              </p:custDataLst>
            </p:nvPr>
          </p:nvSpPr>
          <p:spPr>
            <a:xfrm>
              <a:off x="2801541" y="3359702"/>
              <a:ext cx="1523999" cy="30861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餐厅与学校之间的订餐配餐管理系统</a:t>
              </a:r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146"/>
          <p:cNvGrpSpPr/>
          <p:nvPr>
            <p:custDataLst>
              <p:tags r:id="rId10"/>
            </p:custDataLst>
          </p:nvPr>
        </p:nvGrpSpPr>
        <p:grpSpPr>
          <a:xfrm>
            <a:off x="8943023" y="3704920"/>
            <a:ext cx="2390775" cy="2589718"/>
            <a:chOff x="4589832" y="2718831"/>
            <a:chExt cx="1793081" cy="1942289"/>
          </a:xfrm>
        </p:grpSpPr>
        <p:grpSp>
          <p:nvGrpSpPr>
            <p:cNvPr id="13" name="Group 45"/>
            <p:cNvGrpSpPr/>
            <p:nvPr/>
          </p:nvGrpSpPr>
          <p:grpSpPr>
            <a:xfrm>
              <a:off x="4589832" y="2718831"/>
              <a:ext cx="1793081" cy="1942289"/>
              <a:chOff x="793061" y="2154807"/>
              <a:chExt cx="1793081" cy="2210049"/>
            </a:xfrm>
          </p:grpSpPr>
          <p:sp>
            <p:nvSpPr>
              <p:cNvPr id="98" name="Round Same Side Corner Rectangle 9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793061" y="2154807"/>
                <a:ext cx="1793081" cy="221004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  <p:sp>
            <p:nvSpPr>
              <p:cNvPr id="99" name="Round Same Side Corner Rectangle 98"/>
              <p:cNvSpPr/>
              <p:nvPr>
                <p:custDataLst>
                  <p:tags r:id="rId12"/>
                </p:custDataLst>
              </p:nvPr>
            </p:nvSpPr>
            <p:spPr>
              <a:xfrm flipV="1">
                <a:off x="793061" y="2154808"/>
                <a:ext cx="1793081" cy="2169539"/>
              </a:xfrm>
              <a:prstGeom prst="round2SameRect">
                <a:avLst>
                  <a:gd name="adj1" fmla="val 8813"/>
                  <a:gd name="adj2" fmla="val 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5" dirty="0">
                  <a:cs typeface="+mn-ea"/>
                  <a:sym typeface="+mn-lt"/>
                </a:endParaRPr>
              </a:p>
            </p:txBody>
          </p:sp>
        </p:grpSp>
        <p:sp>
          <p:nvSpPr>
            <p:cNvPr id="97" name="Text Placeholder 3"/>
            <p:cNvSpPr txBox="1"/>
            <p:nvPr>
              <p:custDataLst>
                <p:tags r:id="rId13"/>
              </p:custDataLst>
            </p:nvPr>
          </p:nvSpPr>
          <p:spPr>
            <a:xfrm>
              <a:off x="4724373" y="3359702"/>
              <a:ext cx="1523999" cy="77152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 defTabSz="1219200" fontAlgn="auto">
                <a:spcBef>
                  <a:spcPts val="0"/>
                </a:spcBef>
                <a:defRPr/>
              </a:pPr>
              <a:r>
                <a:rPr lang="zh-CN" altLang="en-US" sz="1335" dirty="0">
                  <a:solidFill>
                    <a:schemeClr val="tx2"/>
                  </a:solidFill>
                  <a:cs typeface="+mn-ea"/>
                  <a:sym typeface="+mn-lt"/>
                </a:rPr>
                <a:t>新生报名系统是一款适用于招生报名在线报名的系统，填写信息即可报名，支持自定义添加填写字段，信息更精准</a:t>
              </a:r>
              <a:r>
                <a:rPr lang="en-US" altLang="zh-CN" sz="1335" dirty="0">
                  <a:solidFill>
                    <a:schemeClr val="tx2"/>
                  </a:solidFill>
                  <a:cs typeface="+mn-ea"/>
                  <a:sym typeface="+mn-lt"/>
                </a:rPr>
                <a:t>!</a:t>
              </a:r>
              <a:endParaRPr lang="en-US" altLang="zh-CN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Group 152"/>
          <p:cNvGrpSpPr/>
          <p:nvPr/>
        </p:nvGrpSpPr>
        <p:grpSpPr>
          <a:xfrm>
            <a:off x="2221230" y="1436370"/>
            <a:ext cx="7781290" cy="695325"/>
            <a:chOff x="2942630" y="1008183"/>
            <a:chExt cx="3258740" cy="521579"/>
          </a:xfrm>
        </p:grpSpPr>
        <p:sp>
          <p:nvSpPr>
            <p:cNvPr id="152" name="Rounded Rectangle 151"/>
            <p:cNvSpPr/>
            <p:nvPr/>
          </p:nvSpPr>
          <p:spPr bwMode="auto">
            <a:xfrm>
              <a:off x="2942630" y="1041099"/>
              <a:ext cx="3258740" cy="48866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13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1" name="Rounded Rectangle 150"/>
            <p:cNvSpPr/>
            <p:nvPr/>
          </p:nvSpPr>
          <p:spPr bwMode="auto">
            <a:xfrm>
              <a:off x="2942630" y="1008183"/>
              <a:ext cx="3258740" cy="488663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ctr" anchorCtr="0" compatLnSpc="1"/>
            <a:lstStyle/>
            <a:p>
              <a:pPr algn="ctr"/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管理员</a:t>
              </a:r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                            </a:t>
              </a:r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教师</a:t>
              </a:r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                           </a:t>
              </a:r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学生</a:t>
              </a:r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家长</a:t>
              </a:r>
              <a:endParaRPr lang="zh-CN" altLang="en-US" sz="21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2544719" y="178747"/>
            <a:ext cx="705678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gradFill flip="none" rotWithShape="1">
                  <a:gsLst>
                    <a:gs pos="0">
                      <a:srgbClr val="0A97F4"/>
                    </a:gs>
                    <a:gs pos="47000">
                      <a:srgbClr val="33E5FF"/>
                    </a:gs>
                    <a:gs pos="100000">
                      <a:srgbClr val="0A97F4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AI</a:t>
            </a:r>
            <a:r>
              <a:rPr lang="zh-CN" altLang="en-US" sz="4400" b="1" dirty="0" smtClean="0">
                <a:gradFill flip="none" rotWithShape="1">
                  <a:gsLst>
                    <a:gs pos="0">
                      <a:srgbClr val="0A97F4"/>
                    </a:gs>
                    <a:gs pos="47000">
                      <a:srgbClr val="33E5FF"/>
                    </a:gs>
                    <a:gs pos="100000">
                      <a:srgbClr val="0A97F4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智慧校园体系</a:t>
            </a:r>
            <a:endParaRPr lang="zh-CN" altLang="en-US" sz="4400" b="1" dirty="0" smtClean="0">
              <a:gradFill flip="none" rotWithShape="1">
                <a:gsLst>
                  <a:gs pos="0">
                    <a:srgbClr val="0A97F4"/>
                  </a:gs>
                  <a:gs pos="47000">
                    <a:srgbClr val="33E5FF"/>
                  </a:gs>
                  <a:gs pos="100000">
                    <a:srgbClr val="0A97F4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>
            <p:custDataLst>
              <p:tags r:id="rId14"/>
            </p:custDataLst>
          </p:nvPr>
        </p:nvGrpSpPr>
        <p:grpSpPr>
          <a:xfrm>
            <a:off x="1059180" y="2832100"/>
            <a:ext cx="2402840" cy="1602740"/>
            <a:chOff x="1668" y="4460"/>
            <a:chExt cx="3784" cy="2524"/>
          </a:xfrm>
        </p:grpSpPr>
        <p:grpSp>
          <p:nvGrpSpPr>
            <p:cNvPr id="7" name="Group 140"/>
            <p:cNvGrpSpPr/>
            <p:nvPr>
              <p:custDataLst>
                <p:tags r:id="rId15"/>
              </p:custDataLst>
            </p:nvPr>
          </p:nvGrpSpPr>
          <p:grpSpPr>
            <a:xfrm rot="0">
              <a:off x="1668" y="4460"/>
              <a:ext cx="3765" cy="2524"/>
              <a:chOff x="734693" y="2064303"/>
              <a:chExt cx="1793081" cy="1202154"/>
            </a:xfrm>
          </p:grpSpPr>
          <p:grpSp>
            <p:nvGrpSpPr>
              <p:cNvPr id="8" name="Group 49"/>
              <p:cNvGrpSpPr/>
              <p:nvPr/>
            </p:nvGrpSpPr>
            <p:grpSpPr>
              <a:xfrm rot="16200000" flipH="1" flipV="1">
                <a:off x="1030156" y="1768839"/>
                <a:ext cx="1202154" cy="1793081"/>
                <a:chOff x="7162800" y="1192655"/>
                <a:chExt cx="1318260" cy="1628775"/>
              </a:xfrm>
            </p:grpSpPr>
            <p:sp>
              <p:nvSpPr>
                <p:cNvPr id="25" name="Rectangle 24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7162800" y="1192655"/>
                  <a:ext cx="1219200" cy="1628775"/>
                </a:xfrm>
                <a:prstGeom prst="homePlate">
                  <a:avLst/>
                </a:prstGeom>
                <a:solidFill>
                  <a:srgbClr val="4438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Rectangle 8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7261860" y="1192655"/>
                  <a:ext cx="1219200" cy="1628775"/>
                </a:xfrm>
                <a:prstGeom prst="homePlate">
                  <a:avLst/>
                </a:prstGeom>
                <a:solidFill>
                  <a:srgbClr val="3A54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135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3" name="TextBox 62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964484" y="2788202"/>
                <a:ext cx="1333500" cy="16146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网上选宿舍与摇号系统</a:t>
                </a:r>
                <a:endParaRPr lang="zh-CN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" name="文本框 1"/>
            <p:cNvSpPr txBox="1"/>
            <p:nvPr>
              <p:custDataLst>
                <p:tags r:id="rId19"/>
              </p:custDataLst>
            </p:nvPr>
          </p:nvSpPr>
          <p:spPr>
            <a:xfrm>
              <a:off x="1688" y="4957"/>
              <a:ext cx="3765" cy="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150">
                  <a:solidFill>
                    <a:schemeClr val="bg1"/>
                  </a:solidFill>
                </a:rPr>
                <a:t>十三</a:t>
              </a:r>
              <a:endParaRPr lang="zh-CN" altLang="en-US" sz="215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20"/>
            </p:custDataLst>
          </p:nvPr>
        </p:nvGrpSpPr>
        <p:grpSpPr>
          <a:xfrm>
            <a:off x="4895850" y="2832100"/>
            <a:ext cx="2396490" cy="1602740"/>
            <a:chOff x="7710" y="4460"/>
            <a:chExt cx="3774" cy="2524"/>
          </a:xfrm>
        </p:grpSpPr>
        <p:grpSp>
          <p:nvGrpSpPr>
            <p:cNvPr id="16" name="Group 141"/>
            <p:cNvGrpSpPr/>
            <p:nvPr>
              <p:custDataLst>
                <p:tags r:id="rId21"/>
              </p:custDataLst>
            </p:nvPr>
          </p:nvGrpSpPr>
          <p:grpSpPr>
            <a:xfrm rot="0">
              <a:off x="7720" y="4460"/>
              <a:ext cx="3765" cy="2524"/>
              <a:chOff x="2667000" y="2064303"/>
              <a:chExt cx="1793081" cy="1202154"/>
            </a:xfrm>
          </p:grpSpPr>
          <p:grpSp>
            <p:nvGrpSpPr>
              <p:cNvPr id="17" name="Group 49"/>
              <p:cNvGrpSpPr/>
              <p:nvPr/>
            </p:nvGrpSpPr>
            <p:grpSpPr>
              <a:xfrm rot="16200000" flipH="1" flipV="1">
                <a:off x="2962463" y="1768839"/>
                <a:ext cx="1202154" cy="1793081"/>
                <a:chOff x="7162800" y="1192655"/>
                <a:chExt cx="1318260" cy="1628775"/>
              </a:xfrm>
            </p:grpSpPr>
            <p:sp>
              <p:nvSpPr>
                <p:cNvPr id="81" name="Rectangle 24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7162800" y="1192655"/>
                  <a:ext cx="1219200" cy="1628775"/>
                </a:xfrm>
                <a:prstGeom prst="homePlate">
                  <a:avLst/>
                </a:prstGeom>
                <a:solidFill>
                  <a:srgbClr val="8843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Rectangle 8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7261860" y="1192655"/>
                  <a:ext cx="1219200" cy="1628775"/>
                </a:xfrm>
                <a:prstGeom prst="homePlate">
                  <a:avLst/>
                </a:prstGeom>
                <a:solidFill>
                  <a:srgbClr val="D263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5" name="TextBox 134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2953944" y="2747020"/>
                <a:ext cx="1219200" cy="1843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订餐配餐管理系统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" name="文本框 2"/>
            <p:cNvSpPr txBox="1"/>
            <p:nvPr>
              <p:custDataLst>
                <p:tags r:id="rId25"/>
              </p:custDataLst>
            </p:nvPr>
          </p:nvSpPr>
          <p:spPr>
            <a:xfrm>
              <a:off x="7710" y="4902"/>
              <a:ext cx="3765" cy="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150">
                  <a:solidFill>
                    <a:schemeClr val="bg1"/>
                  </a:solidFill>
                </a:rPr>
                <a:t>十四</a:t>
              </a:r>
              <a:endParaRPr lang="zh-CN" altLang="en-US" sz="215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26"/>
            </p:custDataLst>
          </p:nvPr>
        </p:nvGrpSpPr>
        <p:grpSpPr>
          <a:xfrm>
            <a:off x="8942705" y="2832100"/>
            <a:ext cx="2393315" cy="1602740"/>
            <a:chOff x="14083" y="4460"/>
            <a:chExt cx="3769" cy="2524"/>
          </a:xfrm>
        </p:grpSpPr>
        <p:grpSp>
          <p:nvGrpSpPr>
            <p:cNvPr id="18" name="Group 142"/>
            <p:cNvGrpSpPr/>
            <p:nvPr>
              <p:custDataLst>
                <p:tags r:id="rId27"/>
              </p:custDataLst>
            </p:nvPr>
          </p:nvGrpSpPr>
          <p:grpSpPr>
            <a:xfrm>
              <a:off x="14083" y="4460"/>
              <a:ext cx="3765" cy="2524"/>
              <a:chOff x="4589832" y="2064303"/>
              <a:chExt cx="1793081" cy="1202154"/>
            </a:xfrm>
          </p:grpSpPr>
          <p:grpSp>
            <p:nvGrpSpPr>
              <p:cNvPr id="19" name="Group 49"/>
              <p:cNvGrpSpPr/>
              <p:nvPr/>
            </p:nvGrpSpPr>
            <p:grpSpPr>
              <a:xfrm rot="16200000" flipH="1" flipV="1">
                <a:off x="4885295" y="1768839"/>
                <a:ext cx="1202154" cy="1793081"/>
                <a:chOff x="7162800" y="1192655"/>
                <a:chExt cx="1318260" cy="1628775"/>
              </a:xfrm>
            </p:grpSpPr>
            <p:sp>
              <p:nvSpPr>
                <p:cNvPr id="101" name="Rectangle 24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7162800" y="1192655"/>
                  <a:ext cx="1219200" cy="1628775"/>
                </a:xfrm>
                <a:prstGeom prst="homePlate">
                  <a:avLst/>
                </a:prstGeom>
                <a:solidFill>
                  <a:srgbClr val="5584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Rectangle 8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7261860" y="1192655"/>
                  <a:ext cx="1219200" cy="1628775"/>
                </a:xfrm>
                <a:prstGeom prst="homePlate">
                  <a:avLst/>
                </a:prstGeom>
                <a:solidFill>
                  <a:srgbClr val="86AD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5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7" name="TextBox 136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5029173" y="2717836"/>
                <a:ext cx="914400" cy="18430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新生报名系统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>
              <p:custDataLst>
                <p:tags r:id="rId31"/>
              </p:custDataLst>
            </p:nvPr>
          </p:nvSpPr>
          <p:spPr>
            <a:xfrm>
              <a:off x="14088" y="4958"/>
              <a:ext cx="3765" cy="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150">
                  <a:solidFill>
                    <a:schemeClr val="bg1"/>
                  </a:solidFill>
                </a:rPr>
                <a:t>十五</a:t>
              </a:r>
              <a:endParaRPr lang="zh-CN" altLang="en-US" sz="215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185670" y="2087880"/>
            <a:ext cx="7975600" cy="745490"/>
            <a:chOff x="3442" y="3288"/>
            <a:chExt cx="12560" cy="1174"/>
          </a:xfrm>
        </p:grpSpPr>
        <p:grpSp>
          <p:nvGrpSpPr>
            <p:cNvPr id="22" name="Group 156"/>
            <p:cNvGrpSpPr/>
            <p:nvPr/>
          </p:nvGrpSpPr>
          <p:grpSpPr>
            <a:xfrm>
              <a:off x="3442" y="3288"/>
              <a:ext cx="12560" cy="1166"/>
              <a:chOff x="1638198" y="1613582"/>
              <a:chExt cx="5981802" cy="555416"/>
            </a:xfrm>
          </p:grpSpPr>
          <p:sp>
            <p:nvSpPr>
              <p:cNvPr id="156" name="Rectangle 155"/>
              <p:cNvSpPr/>
              <p:nvPr/>
            </p:nvSpPr>
            <p:spPr bwMode="auto">
              <a:xfrm>
                <a:off x="4549141" y="1613582"/>
                <a:ext cx="45719" cy="27236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algn="ctr"/>
                <a:endParaRPr lang="en-US" sz="2400" baseline="-25000" dirty="0">
                  <a:cs typeface="+mn-ea"/>
                  <a:sym typeface="+mn-lt"/>
                </a:endParaRPr>
              </a:p>
            </p:txBody>
          </p:sp>
          <p:sp>
            <p:nvSpPr>
              <p:cNvPr id="149" name="U-Turn Arrow 148"/>
              <p:cNvSpPr/>
              <p:nvPr/>
            </p:nvSpPr>
            <p:spPr>
              <a:xfrm>
                <a:off x="1638198" y="1885950"/>
                <a:ext cx="5981802" cy="283048"/>
              </a:xfrm>
              <a:prstGeom prst="uturnArrow">
                <a:avLst>
                  <a:gd name="adj1" fmla="val 10530"/>
                  <a:gd name="adj2" fmla="val 25000"/>
                  <a:gd name="adj3" fmla="val 0"/>
                  <a:gd name="adj4" fmla="val 10911"/>
                  <a:gd name="adj5" fmla="val 10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Rectangle 155"/>
            <p:cNvSpPr/>
            <p:nvPr/>
          </p:nvSpPr>
          <p:spPr bwMode="auto">
            <a:xfrm>
              <a:off x="9555" y="3890"/>
              <a:ext cx="96" cy="57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p>
              <a:pPr algn="ctr"/>
              <a:endParaRPr lang="en-US" sz="2400" baseline="-250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47397" y="2756926"/>
            <a:ext cx="3887653" cy="66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35" b="1" dirty="0">
                <a:solidFill>
                  <a:schemeClr val="bg1"/>
                </a:solidFill>
                <a:cs typeface="+mn-ea"/>
                <a:sym typeface="+mn-lt"/>
              </a:rPr>
              <a:t>智慧教务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6"/>
          <p:cNvSpPr txBox="1"/>
          <p:nvPr/>
        </p:nvSpPr>
        <p:spPr>
          <a:xfrm>
            <a:off x="6647397" y="3373032"/>
            <a:ext cx="5135792" cy="61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956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061977388"/>
                </a:ext>
              </a:extLst>
            </a:pPr>
            <a:r>
              <a:rPr lang="zh-CN" altLang="en-US" sz="1135" dirty="0">
                <a:solidFill>
                  <a:schemeClr val="bg1"/>
                </a:solidFill>
                <a:cs typeface="+mn-ea"/>
                <a:sym typeface="+mn-lt"/>
              </a:rPr>
              <a:t>设置</a:t>
            </a:r>
            <a:r>
              <a:rPr lang="en-US" altLang="zh-CN" sz="1135" dirty="0">
                <a:solidFill>
                  <a:schemeClr val="bg1"/>
                </a:solidFill>
                <a:cs typeface="+mn-ea"/>
                <a:sym typeface="+mn-lt"/>
              </a:rPr>
              <a:t>学校基础设置</a:t>
            </a:r>
            <a:r>
              <a:rPr lang="zh-CN" altLang="en-US" sz="1135" dirty="0">
                <a:solidFill>
                  <a:schemeClr val="bg1"/>
                </a:solidFill>
                <a:cs typeface="+mn-ea"/>
                <a:sym typeface="+mn-lt"/>
              </a:rPr>
              <a:t>，如年级班级等信息，完成</a:t>
            </a:r>
            <a:r>
              <a:rPr lang="en-US" altLang="zh-CN" sz="1135" dirty="0">
                <a:solidFill>
                  <a:schemeClr val="bg1"/>
                </a:solidFill>
                <a:cs typeface="+mn-ea"/>
                <a:sym typeface="+mn-lt"/>
              </a:rPr>
              <a:t>档案管理</a:t>
            </a:r>
            <a:r>
              <a:rPr lang="zh-CN" altLang="en-US" sz="1135" dirty="0">
                <a:solidFill>
                  <a:schemeClr val="bg1"/>
                </a:solidFill>
                <a:cs typeface="+mn-ea"/>
                <a:sym typeface="+mn-lt"/>
              </a:rPr>
              <a:t>和</a:t>
            </a:r>
            <a:r>
              <a:rPr lang="en-US" altLang="zh-CN" sz="1135" dirty="0">
                <a:solidFill>
                  <a:schemeClr val="bg1"/>
                </a:solidFill>
                <a:cs typeface="+mn-ea"/>
                <a:sym typeface="+mn-lt"/>
              </a:rPr>
              <a:t>任课安排</a:t>
            </a:r>
            <a:r>
              <a:rPr lang="zh-CN" altLang="en-US" sz="1135" dirty="0">
                <a:solidFill>
                  <a:schemeClr val="bg1"/>
                </a:solidFill>
                <a:cs typeface="+mn-ea"/>
                <a:sym typeface="+mn-lt"/>
              </a:rPr>
              <a:t>后设置</a:t>
            </a:r>
            <a:r>
              <a:rPr lang="en-US" altLang="zh-CN" sz="1135" dirty="0">
                <a:solidFill>
                  <a:schemeClr val="bg1"/>
                </a:solidFill>
                <a:cs typeface="+mn-ea"/>
                <a:sym typeface="+mn-lt"/>
              </a:rPr>
              <a:t>考试管理</a:t>
            </a:r>
            <a:r>
              <a:rPr lang="zh-CN" altLang="en-US" sz="1135" dirty="0">
                <a:solidFill>
                  <a:schemeClr val="bg1"/>
                </a:solidFill>
                <a:cs typeface="+mn-ea"/>
                <a:sym typeface="+mn-lt"/>
              </a:rPr>
              <a:t>，即可进行学生成绩分析，和学生成绩查询</a:t>
            </a:r>
            <a:endParaRPr lang="en-US" altLang="zh-CN" sz="11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duotone>
              <a:prstClr val="black"/>
              <a:srgbClr val="0419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97287" y="0"/>
            <a:ext cx="6456023" cy="6302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DIAGRAM_VIRTUALLY_FRAME" val="{&quot;height&quot;:185.22031496062996,&quot;left&quot;:160.3427559055118,&quot;top&quot;:209.43133858267714,&quot;width&quot;:664.0437795275592}"/>
</p:tagLst>
</file>

<file path=ppt/tags/tag100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01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02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03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04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05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06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07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08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09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1.xml><?xml version="1.0" encoding="utf-8"?>
<p:tagLst xmlns:p="http://schemas.openxmlformats.org/presentationml/2006/main">
  <p:tag name="KSO_WM_DIAGRAM_VIRTUALLY_FRAME" val="{&quot;height&quot;:185.22031496062996,&quot;left&quot;:160.3427559055118,&quot;top&quot;:209.43133858267714,&quot;width&quot;:664.0437795275592}"/>
</p:tagLst>
</file>

<file path=ppt/tags/tag110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11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12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13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14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15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16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17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18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19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2.xml><?xml version="1.0" encoding="utf-8"?>
<p:tagLst xmlns:p="http://schemas.openxmlformats.org/presentationml/2006/main">
  <p:tag name="KSO_WM_DIAGRAM_VIRTUALLY_FRAME" val="{&quot;height&quot;:185.22031496062996,&quot;left&quot;:160.3427559055118,&quot;top&quot;:209.43133858267714,&quot;width&quot;:664.0437795275592}"/>
</p:tagLst>
</file>

<file path=ppt/tags/tag120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21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22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23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24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25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26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27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28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29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3.xml><?xml version="1.0" encoding="utf-8"?>
<p:tagLst xmlns:p="http://schemas.openxmlformats.org/presentationml/2006/main">
  <p:tag name="KSO_WM_DIAGRAM_VIRTUALLY_FRAME" val="{&quot;height&quot;:185.22031496062996,&quot;left&quot;:160.3427559055118,&quot;top&quot;:209.43133858267714,&quot;width&quot;:664.0437795275592}"/>
</p:tagLst>
</file>

<file path=ppt/tags/tag130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31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32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33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34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35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36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37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38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39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14.xml><?xml version="1.0" encoding="utf-8"?>
<p:tagLst xmlns:p="http://schemas.openxmlformats.org/presentationml/2006/main">
  <p:tag name="KSO_WM_DIAGRAM_VIRTUALLY_FRAME" val="{&quot;height&quot;:185.22031496062996,&quot;left&quot;:160.3427559055118,&quot;top&quot;:209.43133858267714,&quot;width&quot;:664.0437795275592}"/>
</p:tagLst>
</file>

<file path=ppt/tags/tag140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41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42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43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44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45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46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47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48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49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5.xml><?xml version="1.0" encoding="utf-8"?>
<p:tagLst xmlns:p="http://schemas.openxmlformats.org/presentationml/2006/main">
  <p:tag name="KSO_WM_DIAGRAM_VIRTUALLY_FRAME" val="{&quot;height&quot;:185.22031496062996,&quot;left&quot;:160.3427559055118,&quot;top&quot;:209.43133858267714,&quot;width&quot;:664.0437795275592}"/>
</p:tagLst>
</file>

<file path=ppt/tags/tag150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51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52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53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54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55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56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57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58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59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6.xml><?xml version="1.0" encoding="utf-8"?>
<p:tagLst xmlns:p="http://schemas.openxmlformats.org/presentationml/2006/main">
  <p:tag name="KSO_WM_DIAGRAM_VIRTUALLY_FRAME" val="{&quot;height&quot;:185.22031496062996,&quot;left&quot;:160.3427559055118,&quot;top&quot;:209.43133858267714,&quot;width&quot;:664.0437795275592}"/>
</p:tagLst>
</file>

<file path=ppt/tags/tag160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61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62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63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64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65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66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67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68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69.xml><?xml version="1.0" encoding="utf-8"?>
<p:tagLst xmlns:p="http://schemas.openxmlformats.org/presentationml/2006/main">
  <p:tag name="KSO_WM_DIAGRAM_VIRTUALLY_FRAME" val="{&quot;height&quot;:272.6907874015748,&quot;left&quot;:83.3859842519685,&quot;top&quot;:222.95,&quot;width&quot;:809.2640157480315}"/>
</p:tagLst>
</file>

<file path=ppt/tags/tag17.xml><?xml version="1.0" encoding="utf-8"?>
<p:tagLst xmlns:p="http://schemas.openxmlformats.org/presentationml/2006/main">
  <p:tag name="KSO_WM_DIAGRAM_VIRTUALLY_FRAME" val="{&quot;height&quot;:185.22031496062996,&quot;left&quot;:160.3427559055118,&quot;top&quot;:209.43133858267714,&quot;width&quot;:664.0437795275592}"/>
</p:tagLst>
</file>

<file path=ppt/tags/tag170.xml><?xml version="1.0" encoding="utf-8"?>
<p:tagLst xmlns:p="http://schemas.openxmlformats.org/presentationml/2006/main">
  <p:tag name="KSO_WM_DIAGRAM_VIRTUALLY_FRAME" val="{&quot;height&quot;:407.6287353515625,&quot;left&quot;:24.85,&quot;top&quot;:73,&quot;width&quot;:904.6073364257812}"/>
</p:tagLst>
</file>

<file path=ppt/tags/tag171.xml><?xml version="1.0" encoding="utf-8"?>
<p:tagLst xmlns:p="http://schemas.openxmlformats.org/presentationml/2006/main">
  <p:tag name="KSO_WM_DIAGRAM_VIRTUALLY_FRAME" val="{&quot;height&quot;:407.6287353515625,&quot;left&quot;:24.85,&quot;top&quot;:73,&quot;width&quot;:904.6073364257812}"/>
</p:tagLst>
</file>

<file path=ppt/tags/tag172.xml><?xml version="1.0" encoding="utf-8"?>
<p:tagLst xmlns:p="http://schemas.openxmlformats.org/presentationml/2006/main">
  <p:tag name="KSO_WM_DIAGRAM_VIRTUALLY_FRAME" val="{&quot;height&quot;:407.6287353515625,&quot;left&quot;:24.85,&quot;top&quot;:73,&quot;width&quot;:904.6073364257812}"/>
</p:tagLst>
</file>

<file path=ppt/tags/tag173.xml><?xml version="1.0" encoding="utf-8"?>
<p:tagLst xmlns:p="http://schemas.openxmlformats.org/presentationml/2006/main">
  <p:tag name="KSO_WM_DIAGRAM_VIRTUALLY_FRAME" val="{&quot;height&quot;:407.6287353515625,&quot;left&quot;:24.85,&quot;top&quot;:73,&quot;width&quot;:904.6073364257812}"/>
</p:tagLst>
</file>

<file path=ppt/tags/tag174.xml><?xml version="1.0" encoding="utf-8"?>
<p:tagLst xmlns:p="http://schemas.openxmlformats.org/presentationml/2006/main">
  <p:tag name="KSO_WM_DIAGRAM_VIRTUALLY_FRAME" val="{&quot;height&quot;:407.6287353515625,&quot;left&quot;:24.85,&quot;top&quot;:73,&quot;width&quot;:904.6073364257812}"/>
</p:tagLst>
</file>

<file path=ppt/tags/tag175.xml><?xml version="1.0" encoding="utf-8"?>
<p:tagLst xmlns:p="http://schemas.openxmlformats.org/presentationml/2006/main">
  <p:tag name="KSO_WM_DIAGRAM_VIRTUALLY_FRAME" val="{&quot;height&quot;:407.6287353515625,&quot;left&quot;:24.85,&quot;top&quot;:73,&quot;width&quot;:904.6073364257812}"/>
</p:tagLst>
</file>

<file path=ppt/tags/tag176.xml><?xml version="1.0" encoding="utf-8"?>
<p:tagLst xmlns:p="http://schemas.openxmlformats.org/presentationml/2006/main">
  <p:tag name="KSO_WM_DIAGRAM_VIRTUALLY_FRAME" val="{&quot;height&quot;:400.92810543030265,&quot;left&quot;:37.95,&quot;top&quot;:79.70062992125983,&quot;width&quot;:854.4}"/>
</p:tagLst>
</file>

<file path=ppt/tags/tag177.xml><?xml version="1.0" encoding="utf-8"?>
<p:tagLst xmlns:p="http://schemas.openxmlformats.org/presentationml/2006/main">
  <p:tag name="KSO_WM_DIAGRAM_VIRTUALLY_FRAME" val="{&quot;height&quot;:400.92810543030265,&quot;left&quot;:37.95,&quot;top&quot;:79.70062992125983,&quot;width&quot;:854.4}"/>
</p:tagLst>
</file>

<file path=ppt/tags/tag178.xml><?xml version="1.0" encoding="utf-8"?>
<p:tagLst xmlns:p="http://schemas.openxmlformats.org/presentationml/2006/main">
  <p:tag name="KSO_WM_DIAGRAM_VIRTUALLY_FRAME" val="{&quot;height&quot;:400.92810543030265,&quot;left&quot;:37.95,&quot;top&quot;:79.70062992125983,&quot;width&quot;:854.4}"/>
</p:tagLst>
</file>

<file path=ppt/tags/tag179.xml><?xml version="1.0" encoding="utf-8"?>
<p:tagLst xmlns:p="http://schemas.openxmlformats.org/presentationml/2006/main">
  <p:tag name="KSO_WM_DIAGRAM_VIRTUALLY_FRAME" val="{&quot;height&quot;:400.92810543030265,&quot;left&quot;:37.95,&quot;top&quot;:79.70062992125983,&quot;width&quot;:854.4}"/>
</p:tagLst>
</file>

<file path=ppt/tags/tag18.xml><?xml version="1.0" encoding="utf-8"?>
<p:tagLst xmlns:p="http://schemas.openxmlformats.org/presentationml/2006/main">
  <p:tag name="KSO_WM_DIAGRAM_VIRTUALLY_FRAME" val="{&quot;height&quot;:185.22031496062996,&quot;left&quot;:160.3427559055118,&quot;top&quot;:209.43133858267714,&quot;width&quot;:664.0437795275592}"/>
</p:tagLst>
</file>

<file path=ppt/tags/tag180.xml><?xml version="1.0" encoding="utf-8"?>
<p:tagLst xmlns:p="http://schemas.openxmlformats.org/presentationml/2006/main">
  <p:tag name="KSO_WM_DIAGRAM_VIRTUALLY_FRAME" val="{&quot;height&quot;:400.92810543030265,&quot;left&quot;:37.95,&quot;top&quot;:79.70062992125983,&quot;width&quot;:854.4}"/>
</p:tagLst>
</file>

<file path=ppt/tags/tag181.xml><?xml version="1.0" encoding="utf-8"?>
<p:tagLst xmlns:p="http://schemas.openxmlformats.org/presentationml/2006/main">
  <p:tag name="KSO_WM_DIAGRAM_VIRTUALLY_FRAME" val="{&quot;height&quot;:400.92810543030265,&quot;left&quot;:37.95,&quot;top&quot;:79.70062992125983,&quot;width&quot;:854.4}"/>
</p:tagLst>
</file>

<file path=ppt/tags/tag182.xml><?xml version="1.0" encoding="utf-8"?>
<p:tagLst xmlns:p="http://schemas.openxmlformats.org/presentationml/2006/main">
  <p:tag name="KSO_WM_DIAGRAM_VIRTUALLY_FRAME" val="{&quot;height&quot;:400.92811023622045,&quot;left&quot;:37.95,&quot;top&quot;:79.70062992125983,&quot;width&quot;:854.4}"/>
</p:tagLst>
</file>

<file path=ppt/tags/tag183.xml><?xml version="1.0" encoding="utf-8"?>
<p:tagLst xmlns:p="http://schemas.openxmlformats.org/presentationml/2006/main">
  <p:tag name="KSO_WM_DIAGRAM_VIRTUALLY_FRAME" val="{&quot;height&quot;:400.92811023622045,&quot;left&quot;:37.95,&quot;top&quot;:79.70062992125983,&quot;width&quot;:854.4}"/>
</p:tagLst>
</file>

<file path=ppt/tags/tag184.xml><?xml version="1.0" encoding="utf-8"?>
<p:tagLst xmlns:p="http://schemas.openxmlformats.org/presentationml/2006/main">
  <p:tag name="picid" val="{7d3308bd-0e47-4d0f-8b7d-3893db8e95fa}"/>
</p:tagLst>
</file>

<file path=ppt/tags/tag185.xml><?xml version="1.0" encoding="utf-8"?>
<p:tagLst xmlns:p="http://schemas.openxmlformats.org/presentationml/2006/main">
  <p:tag name="picid" val="{aa963dbb-5899-4151-983a-b262473d6c07}"/>
</p:tagLst>
</file>

<file path=ppt/tags/tag186.xml><?xml version="1.0" encoding="utf-8"?>
<p:tagLst xmlns:p="http://schemas.openxmlformats.org/presentationml/2006/main">
  <p:tag name="picid" val="{b5281d33-563b-4162-80e6-6026b8009ddc}"/>
</p:tagLst>
</file>

<file path=ppt/tags/tag187.xml><?xml version="1.0" encoding="utf-8"?>
<p:tagLst xmlns:p="http://schemas.openxmlformats.org/presentationml/2006/main">
  <p:tag name="picid" val="{3f618cac-1737-4b1b-ab12-0619e5a257bf}"/>
</p:tagLst>
</file>

<file path=ppt/tags/tag188.xml><?xml version="1.0" encoding="utf-8"?>
<p:tagLst xmlns:p="http://schemas.openxmlformats.org/presentationml/2006/main">
  <p:tag name="KSO_WM_DIAGRAM_VIRTUALLY_FRAME" val="{&quot;height&quot;:415.7326771653543,&quot;left&quot;:70.81527559055118,&quot;top&quot;:109.47811023622049,&quot;width&quot;:815.7037007874017}"/>
</p:tagLst>
</file>

<file path=ppt/tags/tag189.xml><?xml version="1.0" encoding="utf-8"?>
<p:tagLst xmlns:p="http://schemas.openxmlformats.org/presentationml/2006/main">
  <p:tag name="picid" val="{143838bc-d107-4a87-89af-b86892504347}"/>
</p:tagLst>
</file>

<file path=ppt/tags/tag19.xml><?xml version="1.0" encoding="utf-8"?>
<p:tagLst xmlns:p="http://schemas.openxmlformats.org/presentationml/2006/main">
  <p:tag name="KSO_WM_DIAGRAM_VIRTUALLY_FRAME" val="{&quot;height&quot;:185.22031496062996,&quot;left&quot;:160.3427559055118,&quot;top&quot;:209.43133858267714,&quot;width&quot;:664.0437795275592}"/>
</p:tagLst>
</file>

<file path=ppt/tags/tag190.xml><?xml version="1.0" encoding="utf-8"?>
<p:tagLst xmlns:p="http://schemas.openxmlformats.org/presentationml/2006/main">
  <p:tag name="KSO_WM_DIAGRAM_VIRTUALLY_FRAME" val="{&quot;height&quot;:415.7326771653543,&quot;left&quot;:70.81527559055118,&quot;top&quot;:109.47811023622049,&quot;width&quot;:815.7037007874017}"/>
</p:tagLst>
</file>

<file path=ppt/tags/tag191.xml><?xml version="1.0" encoding="utf-8"?>
<p:tagLst xmlns:p="http://schemas.openxmlformats.org/presentationml/2006/main">
  <p:tag name="picid" val="{5bd5a825-ed9a-4818-ab1a-b1eba336ef94}"/>
</p:tagLst>
</file>

<file path=ppt/tags/tag192.xml><?xml version="1.0" encoding="utf-8"?>
<p:tagLst xmlns:p="http://schemas.openxmlformats.org/presentationml/2006/main">
  <p:tag name="picid" val="{a48f6a95-fe1d-45b1-8c6f-47de990a5b4e}"/>
</p:tagLst>
</file>

<file path=ppt/tags/tag193.xml><?xml version="1.0" encoding="utf-8"?>
<p:tagLst xmlns:p="http://schemas.openxmlformats.org/presentationml/2006/main">
  <p:tag name="KSO_WM_DIAGRAM_VIRTUALLY_FRAME" val="{&quot;height&quot;:415.7326771653543,&quot;left&quot;:70.81527559055118,&quot;top&quot;:109.47811023622049,&quot;width&quot;:815.7037007874017}"/>
</p:tagLst>
</file>

<file path=ppt/tags/tag194.xml><?xml version="1.0" encoding="utf-8"?>
<p:tagLst xmlns:p="http://schemas.openxmlformats.org/presentationml/2006/main">
  <p:tag name="KSO_WM_DIAGRAM_VIRTUALLY_FRAME" val="{&quot;height&quot;:415.7326771653543,&quot;left&quot;:70.81527559055118,&quot;top&quot;:109.47811023622049,&quot;width&quot;:815.7037007874017}"/>
</p:tagLst>
</file>

<file path=ppt/tags/tag195.xml><?xml version="1.0" encoding="utf-8"?>
<p:tagLst xmlns:p="http://schemas.openxmlformats.org/presentationml/2006/main">
  <p:tag name="KSO_WM_DIAGRAM_VIRTUALLY_FRAME" val="{&quot;height&quot;:415.7326771653543,&quot;left&quot;:70.81527559055118,&quot;top&quot;:109.47811023622049,&quot;width&quot;:815.7037007874017}"/>
</p:tagLst>
</file>

<file path=ppt/tags/tag196.xml><?xml version="1.0" encoding="utf-8"?>
<p:tagLst xmlns:p="http://schemas.openxmlformats.org/presentationml/2006/main">
  <p:tag name="KSO_WM_DIAGRAM_VIRTUALLY_FRAME" val="{&quot;height&quot;:415.7326771653543,&quot;left&quot;:70.81527559055118,&quot;top&quot;:109.47811023622049,&quot;width&quot;:815.7037007874017}"/>
</p:tagLst>
</file>

<file path=ppt/tags/tag197.xml><?xml version="1.0" encoding="utf-8"?>
<p:tagLst xmlns:p="http://schemas.openxmlformats.org/presentationml/2006/main">
  <p:tag name="picid" val="{86c40487-9312-4c64-a535-ddf03950a154}"/>
</p:tagLst>
</file>

<file path=ppt/tags/tag198.xml><?xml version="1.0" encoding="utf-8"?>
<p:tagLst xmlns:p="http://schemas.openxmlformats.org/presentationml/2006/main">
  <p:tag name="KSO_WM_DIAGRAM_VIRTUALLY_FRAME" val="{&quot;height&quot;:415.7326771653543,&quot;left&quot;:70.81527559055118,&quot;top&quot;:109.47811023622049,&quot;width&quot;:815.7037007874017}"/>
</p:tagLst>
</file>

<file path=ppt/tags/tag199.xml><?xml version="1.0" encoding="utf-8"?>
<p:tagLst xmlns:p="http://schemas.openxmlformats.org/presentationml/2006/main">
  <p:tag name="KSO_WM_DIAGRAM_VIRTUALLY_FRAME" val="{&quot;height&quot;:415.7326771653543,&quot;left&quot;:70.81527559055118,&quot;top&quot;:109.47811023622049,&quot;width&quot;:815.7037007874017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200.xml><?xml version="1.0" encoding="utf-8"?>
<p:tagLst xmlns:p="http://schemas.openxmlformats.org/presentationml/2006/main">
  <p:tag name="picid" val="{7bfdfd60-8edf-4662-be3a-00d905ea066b}"/>
</p:tagLst>
</file>

<file path=ppt/tags/tag201.xml><?xml version="1.0" encoding="utf-8"?>
<p:tagLst xmlns:p="http://schemas.openxmlformats.org/presentationml/2006/main">
  <p:tag name="picid" val="{ab5ddeed-a4ab-4e14-a102-d9d62e53e344}"/>
</p:tagLst>
</file>

<file path=ppt/tags/tag202.xml><?xml version="1.0" encoding="utf-8"?>
<p:tagLst xmlns:p="http://schemas.openxmlformats.org/presentationml/2006/main">
  <p:tag name="picid" val="{ed57ca4c-aec4-4557-8e5d-1ab0eb260c67}"/>
</p:tagLst>
</file>

<file path=ppt/tags/tag203.xml><?xml version="1.0" encoding="utf-8"?>
<p:tagLst xmlns:p="http://schemas.openxmlformats.org/presentationml/2006/main">
  <p:tag name="KSO_WM_DIAGRAM_VIRTUALLY_FRAME" val="{&quot;height&quot;:415.7326771653543,&quot;left&quot;:70.81527559055118,&quot;top&quot;:109.47811023622049,&quot;width&quot;:815.7037007874017}"/>
</p:tagLst>
</file>

<file path=ppt/tags/tag204.xml><?xml version="1.0" encoding="utf-8"?>
<p:tagLst xmlns:p="http://schemas.openxmlformats.org/presentationml/2006/main">
  <p:tag name="picid" val="{43ad98ba-f2ec-48fd-983d-099b0914e223}"/>
</p:tagLst>
</file>

<file path=ppt/tags/tag205.xml><?xml version="1.0" encoding="utf-8"?>
<p:tagLst xmlns:p="http://schemas.openxmlformats.org/presentationml/2006/main">
  <p:tag name="picid" val="{6c838d64-1f99-4847-9cb6-31da24f85a71}"/>
</p:tagLst>
</file>

<file path=ppt/tags/tag206.xml><?xml version="1.0" encoding="utf-8"?>
<p:tagLst xmlns:p="http://schemas.openxmlformats.org/presentationml/2006/main">
  <p:tag name="KSO_WM_DIAGRAM_VIRTUALLY_FRAME" val="{&quot;height&quot;:415.7326771653543,&quot;left&quot;:70.81527559055118,&quot;top&quot;:109.47811023622049,&quot;width&quot;:815.7037007874017}"/>
</p:tagLst>
</file>

<file path=ppt/tags/tag207.xml><?xml version="1.0" encoding="utf-8"?>
<p:tagLst xmlns:p="http://schemas.openxmlformats.org/presentationml/2006/main">
  <p:tag name="picid" val="{bb02119e-9029-4ddd-be94-8b9c16f62799}"/>
</p:tagLst>
</file>

<file path=ppt/tags/tag208.xml><?xml version="1.0" encoding="utf-8"?>
<p:tagLst xmlns:p="http://schemas.openxmlformats.org/presentationml/2006/main">
  <p:tag name="picid" val="{b7c1c7ae-b1f1-4317-97fa-fe3d451de9df}"/>
</p:tagLst>
</file>

<file path=ppt/tags/tag209.xml><?xml version="1.0" encoding="utf-8"?>
<p:tagLst xmlns:p="http://schemas.openxmlformats.org/presentationml/2006/main">
  <p:tag name="KSO_WM_UNIT_VALUE" val="1156*1426"/>
  <p:tag name="KSO_WM_UNIT_HIGHLIGHT" val="0"/>
  <p:tag name="KSO_WM_UNIT_COMPATIBLE" val="0"/>
  <p:tag name="KSO_WM_UNIT_DIAGRAM_ISNUMVISUAL" val="0"/>
  <p:tag name="KSO_WM_UNIT_DIAGRAM_ISREFERUNIT" val="0"/>
  <p:tag name="KSO_WM_UNIT_ID" val="custom20231338_1*d*2"/>
  <p:tag name="KSO_WM_TEMPLATE_CATEGORY" val="custom"/>
  <p:tag name="KSO_WM_TEMPLATE_INDEX" val="20231338"/>
  <p:tag name="KSO_WM_UNIT_LAYERLEVEL" val="1"/>
  <p:tag name="KSO_WM_TAG_VERSION" val="3.0"/>
</p:tagLst>
</file>

<file path=ppt/tags/tag21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210.xml><?xml version="1.0" encoding="utf-8"?>
<p:tagLst xmlns:p="http://schemas.openxmlformats.org/presentationml/2006/main">
  <p:tag name="commondata" val="eyJoZGlkIjoiYzM4ZDkwYjdhYzVkODVhMTUwYTIyNzNmMjEyYjg1YTIifQ=="/>
  <p:tag name="resource_record_key" val="{&quot;70&quot;:[3314163,3314619,3314165]}"/>
</p:tagLst>
</file>

<file path=ppt/tags/tag22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23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24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25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26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27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28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29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31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32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33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34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35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36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37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38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39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0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41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42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43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44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45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46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47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48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49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51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52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53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54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55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56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57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58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59.xml><?xml version="1.0" encoding="utf-8"?>
<p:tagLst xmlns:p="http://schemas.openxmlformats.org/presentationml/2006/main">
  <p:tag name="KSO_WM_DIAGRAM_VIRTUALLY_FRAME" val="{&quot;height&quot;:272.6407874015748,&quot;left&quot;:82.65,&quot;top&quot;:222.95,&quot;width&quot;:796.6184251968505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61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62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63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64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65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66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67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68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69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71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72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73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74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75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76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77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78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79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8.xml><?xml version="1.0" encoding="utf-8"?>
<p:tagLst xmlns:p="http://schemas.openxmlformats.org/presentationml/2006/main">
  <p:tag name="KSO_WM_DIAGRAM_VIRTUALLY_FRAME" val="{&quot;height&quot;:185.22031496062996,&quot;left&quot;:160.3427559055118,&quot;top&quot;:209.43133858267714,&quot;width&quot;:664.0437795275592}"/>
</p:tagLst>
</file>

<file path=ppt/tags/tag80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81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82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83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84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85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86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87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88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89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9.xml><?xml version="1.0" encoding="utf-8"?>
<p:tagLst xmlns:p="http://schemas.openxmlformats.org/presentationml/2006/main">
  <p:tag name="KSO_WM_DIAGRAM_VIRTUALLY_FRAME" val="{&quot;height&quot;:185.22031496062996,&quot;left&quot;:160.3427559055118,&quot;top&quot;:209.43133858267714,&quot;width&quot;:664.0437795275592}"/>
</p:tagLst>
</file>

<file path=ppt/tags/tag90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91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92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93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94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95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96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97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98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ags/tag99.xml><?xml version="1.0" encoding="utf-8"?>
<p:tagLst xmlns:p="http://schemas.openxmlformats.org/presentationml/2006/main">
  <p:tag name="KSO_WM_DIAGRAM_VIRTUALLY_FRAME" val="{&quot;height&quot;:272.6407874015748,&quot;left&quot;:83.3859842519685,&quot;top&quot;:222.95,&quot;width&quot;:795.882440944882}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sftkzquu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3572</Words>
  <Application>WPS 演示</Application>
  <PresentationFormat>宽屏</PresentationFormat>
  <Paragraphs>386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Roboto</vt:lpstr>
      <vt:lpstr>Times New Roman</vt:lpstr>
      <vt:lpstr>Lato Light</vt:lpstr>
      <vt:lpstr>Calibri Light</vt:lpstr>
      <vt:lpstr>Arial Unicode MS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科技</dc:title>
  <dc:creator>第一PPT</dc:creator>
  <cp:keywords>www.1ppt.com</cp:keywords>
  <dc:description>www.1ppt.com</dc:description>
  <cp:lastModifiedBy>Biao</cp:lastModifiedBy>
  <cp:revision>134</cp:revision>
  <dcterms:created xsi:type="dcterms:W3CDTF">2017-08-18T03:02:00Z</dcterms:created>
  <dcterms:modified xsi:type="dcterms:W3CDTF">2024-11-28T09:48:21Z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EAC19198E9784296B3B14575868FBC15_13</vt:lpwstr>
  </property>
</Properties>
</file>